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8.svg" ContentType="image/svg+xml"/>
  <Override PartName="/ppt/media/image43.svg" ContentType="image/svg+xml"/>
  <Override PartName="/ppt/media/image47.svg" ContentType="image/svg+xml"/>
  <Override PartName="/ppt/media/image70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67" r:id="rId15"/>
    <p:sldId id="275" r:id="rId16"/>
    <p:sldId id="274" r:id="rId17"/>
    <p:sldId id="273" r:id="rId18"/>
    <p:sldId id="277" r:id="rId19"/>
    <p:sldId id="276" r:id="rId20"/>
    <p:sldId id="283" r:id="rId21"/>
    <p:sldId id="284" r:id="rId22"/>
    <p:sldId id="268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46"/>
        <p:guide pos="36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77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7" Type="http://schemas.openxmlformats.org/officeDocument/2006/relationships/image" Target="../media/image7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image" Target="../media/image66.wmf"/><Relationship Id="rId7" Type="http://schemas.openxmlformats.org/officeDocument/2006/relationships/image" Target="../media/image65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34.wmf"/><Relationship Id="rId12" Type="http://schemas.openxmlformats.org/officeDocument/2006/relationships/image" Target="../media/image72.wmf"/><Relationship Id="rId11" Type="http://schemas.openxmlformats.org/officeDocument/2006/relationships/image" Target="../media/image71.wmf"/><Relationship Id="rId10" Type="http://schemas.openxmlformats.org/officeDocument/2006/relationships/image" Target="../media/image68.wmf"/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80.wmf"/><Relationship Id="rId8" Type="http://schemas.openxmlformats.org/officeDocument/2006/relationships/image" Target="../media/image79.wmf"/><Relationship Id="rId7" Type="http://schemas.openxmlformats.org/officeDocument/2006/relationships/image" Target="../media/image78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2" Type="http://schemas.openxmlformats.org/officeDocument/2006/relationships/image" Target="../media/image83.wmf"/><Relationship Id="rId11" Type="http://schemas.openxmlformats.org/officeDocument/2006/relationships/image" Target="../media/image82.wmf"/><Relationship Id="rId10" Type="http://schemas.openxmlformats.org/officeDocument/2006/relationships/image" Target="../media/image81.wmf"/><Relationship Id="rId1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image" Target="../media/image95.wmf"/><Relationship Id="rId7" Type="http://schemas.openxmlformats.org/officeDocument/2006/relationships/image" Target="../media/image76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71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0" Type="http://schemas.openxmlformats.org/officeDocument/2006/relationships/image" Target="../media/image97.wmf"/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10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7" Type="http://schemas.openxmlformats.org/officeDocument/2006/relationships/image" Target="../media/image104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66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wmf"/><Relationship Id="rId8" Type="http://schemas.openxmlformats.org/officeDocument/2006/relationships/image" Target="../media/image110.wmf"/><Relationship Id="rId7" Type="http://schemas.openxmlformats.org/officeDocument/2006/relationships/image" Target="../media/image109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93.wmf"/><Relationship Id="rId3" Type="http://schemas.openxmlformats.org/officeDocument/2006/relationships/image" Target="../media/image9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3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1" Type="http://schemas.openxmlformats.org/officeDocument/2006/relationships/image" Target="../media/image36.wmf"/><Relationship Id="rId10" Type="http://schemas.openxmlformats.org/officeDocument/2006/relationships/image" Target="../media/image13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36.wmf"/><Relationship Id="rId4" Type="http://schemas.openxmlformats.org/officeDocument/2006/relationships/image" Target="../media/image44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38.svg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52.xml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44.bin"/><Relationship Id="rId12" Type="http://schemas.openxmlformats.org/officeDocument/2006/relationships/image" Target="../media/image44.wmf"/><Relationship Id="rId11" Type="http://schemas.openxmlformats.org/officeDocument/2006/relationships/oleObject" Target="../embeddings/oleObject43.bin"/><Relationship Id="rId10" Type="http://schemas.openxmlformats.org/officeDocument/2006/relationships/image" Target="../media/image43.sv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45.wmf"/><Relationship Id="rId17" Type="http://schemas.openxmlformats.org/officeDocument/2006/relationships/vmlDrawing" Target="../drawings/vmlDrawing7.v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55.xml"/><Relationship Id="rId14" Type="http://schemas.openxmlformats.org/officeDocument/2006/relationships/image" Target="../media/image51.wmf"/><Relationship Id="rId13" Type="http://schemas.openxmlformats.org/officeDocument/2006/relationships/oleObject" Target="../embeddings/oleObject49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4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oleObject" Target="../embeddings/oleObject53.bin"/><Relationship Id="rId7" Type="http://schemas.openxmlformats.org/officeDocument/2006/relationships/image" Target="../media/image55.wmf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1.bin"/><Relationship Id="rId3" Type="http://schemas.openxmlformats.org/officeDocument/2006/relationships/image" Target="../media/image53.wmf"/><Relationship Id="rId2" Type="http://schemas.openxmlformats.org/officeDocument/2006/relationships/oleObject" Target="../embeddings/oleObject50.bin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156.xml"/><Relationship Id="rId13" Type="http://schemas.openxmlformats.org/officeDocument/2006/relationships/image" Target="../media/image57.wmf"/><Relationship Id="rId12" Type="http://schemas.openxmlformats.org/officeDocument/2006/relationships/oleObject" Target="../embeddings/oleObject56.bin"/><Relationship Id="rId11" Type="http://schemas.openxmlformats.org/officeDocument/2006/relationships/image" Target="../media/image56.wmf"/><Relationship Id="rId10" Type="http://schemas.openxmlformats.org/officeDocument/2006/relationships/oleObject" Target="../embeddings/oleObject55.bin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7.xml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8.xml"/><Relationship Id="rId3" Type="http://schemas.openxmlformats.org/officeDocument/2006/relationships/image" Target="../media/image60.w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62.w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34.wmf"/><Relationship Id="rId31" Type="http://schemas.openxmlformats.org/officeDocument/2006/relationships/vmlDrawing" Target="../drawings/vmlDrawing10.vml"/><Relationship Id="rId30" Type="http://schemas.openxmlformats.org/officeDocument/2006/relationships/slideLayout" Target="../slideLayouts/slideLayout12.xml"/><Relationship Id="rId3" Type="http://schemas.openxmlformats.org/officeDocument/2006/relationships/oleObject" Target="../embeddings/oleObject59.bin"/><Relationship Id="rId29" Type="http://schemas.openxmlformats.org/officeDocument/2006/relationships/tags" Target="../tags/tag161.xml"/><Relationship Id="rId28" Type="http://schemas.openxmlformats.org/officeDocument/2006/relationships/image" Target="../media/image72.wmf"/><Relationship Id="rId27" Type="http://schemas.openxmlformats.org/officeDocument/2006/relationships/oleObject" Target="../embeddings/oleObject69.bin"/><Relationship Id="rId26" Type="http://schemas.openxmlformats.org/officeDocument/2006/relationships/image" Target="../media/image71.wmf"/><Relationship Id="rId25" Type="http://schemas.openxmlformats.org/officeDocument/2006/relationships/oleObject" Target="../embeddings/oleObject68.bin"/><Relationship Id="rId24" Type="http://schemas.openxmlformats.org/officeDocument/2006/relationships/image" Target="../media/image70.svg"/><Relationship Id="rId23" Type="http://schemas.openxmlformats.org/officeDocument/2006/relationships/image" Target="../media/image69.png"/><Relationship Id="rId22" Type="http://schemas.openxmlformats.org/officeDocument/2006/relationships/image" Target="../media/image68.wmf"/><Relationship Id="rId21" Type="http://schemas.openxmlformats.org/officeDocument/2006/relationships/oleObject" Target="../embeddings/oleObject67.bin"/><Relationship Id="rId20" Type="http://schemas.openxmlformats.org/officeDocument/2006/relationships/image" Target="../media/image67.wmf"/><Relationship Id="rId2" Type="http://schemas.openxmlformats.org/officeDocument/2006/relationships/image" Target="../media/image13.wmf"/><Relationship Id="rId19" Type="http://schemas.openxmlformats.org/officeDocument/2006/relationships/oleObject" Target="../embeddings/oleObject66.bin"/><Relationship Id="rId18" Type="http://schemas.openxmlformats.org/officeDocument/2006/relationships/image" Target="../media/image66.wmf"/><Relationship Id="rId17" Type="http://schemas.openxmlformats.org/officeDocument/2006/relationships/oleObject" Target="../embeddings/oleObject65.bin"/><Relationship Id="rId16" Type="http://schemas.openxmlformats.org/officeDocument/2006/relationships/image" Target="../media/image38.svg"/><Relationship Id="rId15" Type="http://schemas.openxmlformats.org/officeDocument/2006/relationships/image" Target="../media/image37.png"/><Relationship Id="rId14" Type="http://schemas.openxmlformats.org/officeDocument/2006/relationships/image" Target="../media/image65.wmf"/><Relationship Id="rId13" Type="http://schemas.openxmlformats.org/officeDocument/2006/relationships/oleObject" Target="../embeddings/oleObject64.bin"/><Relationship Id="rId12" Type="http://schemas.openxmlformats.org/officeDocument/2006/relationships/image" Target="../media/image64.wmf"/><Relationship Id="rId11" Type="http://schemas.openxmlformats.org/officeDocument/2006/relationships/oleObject" Target="../embeddings/oleObject63.bin"/><Relationship Id="rId10" Type="http://schemas.openxmlformats.org/officeDocument/2006/relationships/image" Target="../media/image63.wmf"/><Relationship Id="rId1" Type="http://schemas.openxmlformats.org/officeDocument/2006/relationships/oleObject" Target="../embeddings/oleObject5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2.bin"/><Relationship Id="rId8" Type="http://schemas.openxmlformats.org/officeDocument/2006/relationships/image" Target="../media/image73.w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38.svg"/><Relationship Id="rId34" Type="http://schemas.openxmlformats.org/officeDocument/2006/relationships/vmlDrawing" Target="../drawings/vmlDrawing11.vml"/><Relationship Id="rId33" Type="http://schemas.openxmlformats.org/officeDocument/2006/relationships/slideLayout" Target="../slideLayouts/slideLayout12.xml"/><Relationship Id="rId32" Type="http://schemas.openxmlformats.org/officeDocument/2006/relationships/tags" Target="../tags/tag162.xml"/><Relationship Id="rId31" Type="http://schemas.openxmlformats.org/officeDocument/2006/relationships/oleObject" Target="../embeddings/oleObject84.bin"/><Relationship Id="rId30" Type="http://schemas.openxmlformats.org/officeDocument/2006/relationships/oleObject" Target="../embeddings/oleObject83.bin"/><Relationship Id="rId3" Type="http://schemas.openxmlformats.org/officeDocument/2006/relationships/image" Target="../media/image37.png"/><Relationship Id="rId29" Type="http://schemas.openxmlformats.org/officeDocument/2006/relationships/oleObject" Target="../embeddings/oleObject82.bin"/><Relationship Id="rId28" Type="http://schemas.openxmlformats.org/officeDocument/2006/relationships/image" Target="../media/image83.wmf"/><Relationship Id="rId27" Type="http://schemas.openxmlformats.org/officeDocument/2006/relationships/oleObject" Target="../embeddings/oleObject81.bin"/><Relationship Id="rId26" Type="http://schemas.openxmlformats.org/officeDocument/2006/relationships/image" Target="../media/image82.wmf"/><Relationship Id="rId25" Type="http://schemas.openxmlformats.org/officeDocument/2006/relationships/oleObject" Target="../embeddings/oleObject80.bin"/><Relationship Id="rId24" Type="http://schemas.openxmlformats.org/officeDocument/2006/relationships/image" Target="../media/image81.wmf"/><Relationship Id="rId23" Type="http://schemas.openxmlformats.org/officeDocument/2006/relationships/oleObject" Target="../embeddings/oleObject79.bin"/><Relationship Id="rId22" Type="http://schemas.openxmlformats.org/officeDocument/2006/relationships/image" Target="../media/image80.wmf"/><Relationship Id="rId21" Type="http://schemas.openxmlformats.org/officeDocument/2006/relationships/oleObject" Target="../embeddings/oleObject78.bin"/><Relationship Id="rId20" Type="http://schemas.openxmlformats.org/officeDocument/2006/relationships/image" Target="../media/image79.wmf"/><Relationship Id="rId2" Type="http://schemas.openxmlformats.org/officeDocument/2006/relationships/image" Target="../media/image43.svg"/><Relationship Id="rId19" Type="http://schemas.openxmlformats.org/officeDocument/2006/relationships/oleObject" Target="../embeddings/oleObject77.bin"/><Relationship Id="rId18" Type="http://schemas.openxmlformats.org/officeDocument/2006/relationships/image" Target="../media/image78.wmf"/><Relationship Id="rId17" Type="http://schemas.openxmlformats.org/officeDocument/2006/relationships/oleObject" Target="../embeddings/oleObject76.bin"/><Relationship Id="rId16" Type="http://schemas.openxmlformats.org/officeDocument/2006/relationships/image" Target="../media/image77.wmf"/><Relationship Id="rId15" Type="http://schemas.openxmlformats.org/officeDocument/2006/relationships/oleObject" Target="../embeddings/oleObject75.bin"/><Relationship Id="rId14" Type="http://schemas.openxmlformats.org/officeDocument/2006/relationships/image" Target="../media/image76.w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75.wmf"/><Relationship Id="rId11" Type="http://schemas.openxmlformats.org/officeDocument/2006/relationships/oleObject" Target="../embeddings/oleObject73.bin"/><Relationship Id="rId10" Type="http://schemas.openxmlformats.org/officeDocument/2006/relationships/image" Target="../media/image74.wmf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wmf"/><Relationship Id="rId8" Type="http://schemas.openxmlformats.org/officeDocument/2006/relationships/oleObject" Target="../embeddings/oleObject88.bin"/><Relationship Id="rId7" Type="http://schemas.openxmlformats.org/officeDocument/2006/relationships/image" Target="../media/image87.wmf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6.bin"/><Relationship Id="rId3" Type="http://schemas.openxmlformats.org/officeDocument/2006/relationships/image" Target="../media/image85.wmf"/><Relationship Id="rId2" Type="http://schemas.openxmlformats.org/officeDocument/2006/relationships/oleObject" Target="../embeddings/oleObject85.bin"/><Relationship Id="rId16" Type="http://schemas.openxmlformats.org/officeDocument/2006/relationships/vmlDrawing" Target="../drawings/vmlDrawing12.v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163.xml"/><Relationship Id="rId13" Type="http://schemas.openxmlformats.org/officeDocument/2006/relationships/image" Target="../media/image90.wmf"/><Relationship Id="rId12" Type="http://schemas.openxmlformats.org/officeDocument/2006/relationships/oleObject" Target="../embeddings/oleObject90.bin"/><Relationship Id="rId11" Type="http://schemas.openxmlformats.org/officeDocument/2006/relationships/image" Target="../media/image89.wmf"/><Relationship Id="rId10" Type="http://schemas.openxmlformats.org/officeDocument/2006/relationships/oleObject" Target="../embeddings/oleObject89.bin"/><Relationship Id="rId1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92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91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91.bin"/><Relationship Id="rId29" Type="http://schemas.openxmlformats.org/officeDocument/2006/relationships/vmlDrawing" Target="../drawings/vmlDrawing13.v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164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100.bin"/><Relationship Id="rId24" Type="http://schemas.openxmlformats.org/officeDocument/2006/relationships/image" Target="../media/image96.wmf"/><Relationship Id="rId23" Type="http://schemas.openxmlformats.org/officeDocument/2006/relationships/oleObject" Target="../embeddings/oleObject99.bin"/><Relationship Id="rId22" Type="http://schemas.openxmlformats.org/officeDocument/2006/relationships/image" Target="../media/image95.wmf"/><Relationship Id="rId21" Type="http://schemas.openxmlformats.org/officeDocument/2006/relationships/oleObject" Target="../embeddings/oleObject98.bin"/><Relationship Id="rId20" Type="http://schemas.openxmlformats.org/officeDocument/2006/relationships/image" Target="../media/image76.wmf"/><Relationship Id="rId2" Type="http://schemas.openxmlformats.org/officeDocument/2006/relationships/image" Target="../media/image38.svg"/><Relationship Id="rId19" Type="http://schemas.openxmlformats.org/officeDocument/2006/relationships/oleObject" Target="../embeddings/oleObject97.bin"/><Relationship Id="rId18" Type="http://schemas.openxmlformats.org/officeDocument/2006/relationships/image" Target="../media/image94.wmf"/><Relationship Id="rId17" Type="http://schemas.openxmlformats.org/officeDocument/2006/relationships/oleObject" Target="../embeddings/oleObject96.bin"/><Relationship Id="rId16" Type="http://schemas.openxmlformats.org/officeDocument/2006/relationships/image" Target="../media/image43.svg"/><Relationship Id="rId15" Type="http://schemas.openxmlformats.org/officeDocument/2006/relationships/image" Target="../media/image42.png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95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94.bin"/><Relationship Id="rId10" Type="http://schemas.openxmlformats.org/officeDocument/2006/relationships/image" Target="../media/image70.sv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65.x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6.bin"/><Relationship Id="rId8" Type="http://schemas.openxmlformats.org/officeDocument/2006/relationships/image" Target="../media/image38.svg"/><Relationship Id="rId7" Type="http://schemas.openxmlformats.org/officeDocument/2006/relationships/image" Target="../media/image37.png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04.bin"/><Relationship Id="rId21" Type="http://schemas.openxmlformats.org/officeDocument/2006/relationships/vmlDrawing" Target="../drawings/vmlDrawing15.vml"/><Relationship Id="rId20" Type="http://schemas.openxmlformats.org/officeDocument/2006/relationships/slideLayout" Target="../slideLayouts/slideLayout12.xml"/><Relationship Id="rId2" Type="http://schemas.openxmlformats.org/officeDocument/2006/relationships/image" Target="../media/image101.wmf"/><Relationship Id="rId19" Type="http://schemas.openxmlformats.org/officeDocument/2006/relationships/tags" Target="../tags/tag166.xml"/><Relationship Id="rId18" Type="http://schemas.openxmlformats.org/officeDocument/2006/relationships/image" Target="../media/image105.wmf"/><Relationship Id="rId17" Type="http://schemas.openxmlformats.org/officeDocument/2006/relationships/oleObject" Target="../embeddings/oleObject110.bin"/><Relationship Id="rId16" Type="http://schemas.openxmlformats.org/officeDocument/2006/relationships/image" Target="../media/image104.wmf"/><Relationship Id="rId15" Type="http://schemas.openxmlformats.org/officeDocument/2006/relationships/oleObject" Target="../embeddings/oleObject109.bin"/><Relationship Id="rId14" Type="http://schemas.openxmlformats.org/officeDocument/2006/relationships/image" Target="../media/image92.wmf"/><Relationship Id="rId13" Type="http://schemas.openxmlformats.org/officeDocument/2006/relationships/oleObject" Target="../embeddings/oleObject108.bin"/><Relationship Id="rId12" Type="http://schemas.openxmlformats.org/officeDocument/2006/relationships/image" Target="../media/image91.wmf"/><Relationship Id="rId11" Type="http://schemas.openxmlformats.org/officeDocument/2006/relationships/oleObject" Target="../embeddings/oleObject107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10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5.bin"/><Relationship Id="rId8" Type="http://schemas.openxmlformats.org/officeDocument/2006/relationships/image" Target="../media/image106.wmf"/><Relationship Id="rId7" Type="http://schemas.openxmlformats.org/officeDocument/2006/relationships/oleObject" Target="../embeddings/oleObject114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12.bin"/><Relationship Id="rId21" Type="http://schemas.openxmlformats.org/officeDocument/2006/relationships/vmlDrawing" Target="../drawings/vmlDrawing16.vml"/><Relationship Id="rId20" Type="http://schemas.openxmlformats.org/officeDocument/2006/relationships/slideLayout" Target="../slideLayouts/slideLayout12.xml"/><Relationship Id="rId2" Type="http://schemas.openxmlformats.org/officeDocument/2006/relationships/image" Target="../media/image101.wmf"/><Relationship Id="rId19" Type="http://schemas.openxmlformats.org/officeDocument/2006/relationships/tags" Target="../tags/tag167.xml"/><Relationship Id="rId18" Type="http://schemas.openxmlformats.org/officeDocument/2006/relationships/image" Target="../media/image111.wmf"/><Relationship Id="rId17" Type="http://schemas.openxmlformats.org/officeDocument/2006/relationships/oleObject" Target="../embeddings/oleObject119.bin"/><Relationship Id="rId16" Type="http://schemas.openxmlformats.org/officeDocument/2006/relationships/image" Target="../media/image110.wmf"/><Relationship Id="rId15" Type="http://schemas.openxmlformats.org/officeDocument/2006/relationships/oleObject" Target="../embeddings/oleObject118.bin"/><Relationship Id="rId14" Type="http://schemas.openxmlformats.org/officeDocument/2006/relationships/image" Target="../media/image109.wmf"/><Relationship Id="rId13" Type="http://schemas.openxmlformats.org/officeDocument/2006/relationships/oleObject" Target="../embeddings/oleObject117.bin"/><Relationship Id="rId12" Type="http://schemas.openxmlformats.org/officeDocument/2006/relationships/image" Target="../media/image108.wmf"/><Relationship Id="rId11" Type="http://schemas.openxmlformats.org/officeDocument/2006/relationships/oleObject" Target="../embeddings/oleObject116.bin"/><Relationship Id="rId10" Type="http://schemas.openxmlformats.org/officeDocument/2006/relationships/image" Target="../media/image107.wmf"/><Relationship Id="rId1" Type="http://schemas.openxmlformats.org/officeDocument/2006/relationships/oleObject" Target="../embeddings/oleObject111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93.w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02.wmf"/><Relationship Id="rId11" Type="http://schemas.openxmlformats.org/officeDocument/2006/relationships/vmlDrawing" Target="../drawings/vmlDrawing17.vml"/><Relationship Id="rId10" Type="http://schemas.openxmlformats.org/officeDocument/2006/relationships/slideLayout" Target="../slideLayouts/slideLayout12.xml"/><Relationship Id="rId1" Type="http://schemas.openxmlformats.org/officeDocument/2006/relationships/oleObject" Target="../embeddings/oleObject12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9.xml"/><Relationship Id="rId1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1.xml"/><Relationship Id="rId1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2.xml"/><Relationship Id="rId1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73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4.xml"/><Relationship Id="rId1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5.xml"/><Relationship Id="rId1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3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1.wmf"/><Relationship Id="rId19" Type="http://schemas.openxmlformats.org/officeDocument/2006/relationships/tags" Target="../tags/tag145.xml"/><Relationship Id="rId18" Type="http://schemas.openxmlformats.org/officeDocument/2006/relationships/image" Target="../media/image8.wmf"/><Relationship Id="rId17" Type="http://schemas.openxmlformats.org/officeDocument/2006/relationships/oleObject" Target="../embeddings/oleObject10.bin"/><Relationship Id="rId16" Type="http://schemas.openxmlformats.org/officeDocument/2006/relationships/image" Target="../media/image7.wmf"/><Relationship Id="rId15" Type="http://schemas.openxmlformats.org/officeDocument/2006/relationships/oleObject" Target="../embeddings/oleObject9.bin"/><Relationship Id="rId14" Type="http://schemas.openxmlformats.org/officeDocument/2006/relationships/oleObject" Target="../embeddings/oleObject8.bin"/><Relationship Id="rId13" Type="http://schemas.openxmlformats.org/officeDocument/2006/relationships/image" Target="../media/image6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12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9.wmf"/><Relationship Id="rId15" Type="http://schemas.openxmlformats.org/officeDocument/2006/relationships/vmlDrawing" Target="../drawings/vmlDrawing2.v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146.xml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16.bin"/><Relationship Id="rId10" Type="http://schemas.openxmlformats.org/officeDocument/2006/relationships/image" Target="../media/image13.wmf"/><Relationship Id="rId1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48.xml"/><Relationship Id="rId7" Type="http://schemas.openxmlformats.org/officeDocument/2006/relationships/image" Target="../media/image18.wmf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vmlDrawing" Target="../drawings/vmlDrawing3.v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oleObject" Target="../embeddings/oleObject23.bin"/><Relationship Id="rId7" Type="http://schemas.openxmlformats.org/officeDocument/2006/relationships/image" Target="../media/image21.wmf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0.bin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12.xml"/><Relationship Id="rId2" Type="http://schemas.openxmlformats.org/officeDocument/2006/relationships/image" Target="../media/image19.wmf"/><Relationship Id="rId19" Type="http://schemas.openxmlformats.org/officeDocument/2006/relationships/tags" Target="../tags/tag149.xml"/><Relationship Id="rId18" Type="http://schemas.openxmlformats.org/officeDocument/2006/relationships/image" Target="../media/image26.wmf"/><Relationship Id="rId17" Type="http://schemas.openxmlformats.org/officeDocument/2006/relationships/oleObject" Target="../embeddings/oleObject28.bin"/><Relationship Id="rId16" Type="http://schemas.openxmlformats.org/officeDocument/2006/relationships/image" Target="../media/image25.wmf"/><Relationship Id="rId15" Type="http://schemas.openxmlformats.org/officeDocument/2006/relationships/oleObject" Target="../embeddings/oleObject27.bin"/><Relationship Id="rId14" Type="http://schemas.openxmlformats.org/officeDocument/2006/relationships/image" Target="../media/image24.wmf"/><Relationship Id="rId13" Type="http://schemas.openxmlformats.org/officeDocument/2006/relationships/oleObject" Target="../embeddings/oleObject26.bin"/><Relationship Id="rId12" Type="http://schemas.openxmlformats.org/officeDocument/2006/relationships/image" Target="../media/image23.wmf"/><Relationship Id="rId11" Type="http://schemas.openxmlformats.org/officeDocument/2006/relationships/oleObject" Target="../embeddings/oleObject25.bin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30.bin"/><Relationship Id="rId25" Type="http://schemas.openxmlformats.org/officeDocument/2006/relationships/vmlDrawing" Target="../drawings/vmlDrawing5.vml"/><Relationship Id="rId24" Type="http://schemas.openxmlformats.org/officeDocument/2006/relationships/slideLayout" Target="../slideLayouts/slideLayout12.xml"/><Relationship Id="rId23" Type="http://schemas.openxmlformats.org/officeDocument/2006/relationships/tags" Target="../tags/tag150.xml"/><Relationship Id="rId22" Type="http://schemas.openxmlformats.org/officeDocument/2006/relationships/image" Target="../media/image36.wmf"/><Relationship Id="rId21" Type="http://schemas.openxmlformats.org/officeDocument/2006/relationships/oleObject" Target="../embeddings/oleObject39.bin"/><Relationship Id="rId20" Type="http://schemas.openxmlformats.org/officeDocument/2006/relationships/image" Target="../media/image13.wmf"/><Relationship Id="rId2" Type="http://schemas.openxmlformats.org/officeDocument/2006/relationships/image" Target="../media/image27.wmf"/><Relationship Id="rId19" Type="http://schemas.openxmlformats.org/officeDocument/2006/relationships/oleObject" Target="../embeddings/oleObject38.bin"/><Relationship Id="rId18" Type="http://schemas.openxmlformats.org/officeDocument/2006/relationships/image" Target="../media/image35.wmf"/><Relationship Id="rId17" Type="http://schemas.openxmlformats.org/officeDocument/2006/relationships/oleObject" Target="../embeddings/oleObject37.bin"/><Relationship Id="rId16" Type="http://schemas.openxmlformats.org/officeDocument/2006/relationships/image" Target="../media/image34.w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33.w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32.w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2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260" y="971550"/>
            <a:ext cx="9799200" cy="2570400"/>
          </a:xfrm>
        </p:spPr>
        <p:txBody>
          <a:bodyPr/>
          <a:p>
            <a:r>
              <a:rPr lang="zh-CN" altLang="zh-CN"/>
              <a:t>基于ECDSA的门限盲签名方案研究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6260" y="3617550"/>
            <a:ext cx="9799200" cy="1472400"/>
          </a:xfrm>
        </p:spPr>
        <p:txBody>
          <a:bodyPr/>
          <a:p>
            <a:r>
              <a:rPr lang="zh-CN" altLang="en-US"/>
              <a:t>汇报人：</a:t>
            </a:r>
            <a:r>
              <a:rPr lang="zh-CN" altLang="en-US"/>
              <a:t>苏冠宁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2650" y="1117600"/>
            <a:ext cx="9867265" cy="4719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l">
              <a:lnSpc>
                <a:spcPct val="160000"/>
              </a:lnSpc>
            </a:pP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角色定义：</a:t>
            </a:r>
            <a:endParaRPr lang="zh-CN" altLang="en-US" sz="2800" b="1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 algn="l">
              <a:lnSpc>
                <a:spcPct val="160000"/>
              </a:lnSpc>
            </a:pP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1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</a:t>
            </a:r>
            <a:r>
              <a:rPr lang="zh-CN" altLang="en-US" sz="2800" b="1">
                <a:solidFill>
                  <a:schemeClr val="accent4">
                    <a:lumMod val="75000"/>
                  </a:schemeClr>
                </a:solidFill>
                <a:uFillTx/>
                <a:latin typeface="Times New Roman" panose="02020603050405020304" charset="0"/>
              </a:rPr>
              <a:t>接收者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：</a:t>
            </a:r>
            <a:r>
              <a: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接收者用符号</a:t>
            </a:r>
            <a:r>
              <a:rPr lang="en-US" altLang="zh-CN" sz="3600" i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R</a:t>
            </a:r>
            <a:r>
              <a: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表示，他代表了使用TB-ECDSA的用户。接收者是最初发起签名请求的人，他协调签名的</a:t>
            </a:r>
            <a:r>
              <a: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生成并最终接收到签名分片并完成聚合。接收者视为可信的实体。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 algn="l">
              <a:lnSpc>
                <a:spcPct val="160000"/>
              </a:lnSpc>
            </a:pPr>
            <a:r>
              <a:rPr lang="en-US" altLang="zh-CN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、签名者：</a:t>
            </a:r>
            <a:r>
              <a: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签名者用符号</a:t>
            </a:r>
            <a:r>
              <a:rPr lang="zh-CN" altLang="en-US" sz="4000" i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S</a:t>
            </a:r>
            <a:r>
              <a:rPr lang="zh-CN" altLang="en-US" sz="4000" i="1" baseline="-250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i</a:t>
            </a:r>
            <a:r>
              <a: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表示,签名者是签名算法的执行者，并拥有私钥分片。签名者被视为不可信的实体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60900" y="1257300"/>
            <a:ext cx="914400" cy="914400"/>
          </a:xfrm>
          <a:prstGeom prst="rect">
            <a:avLst/>
          </a:prstGeom>
        </p:spPr>
      </p:pic>
      <p:pic>
        <p:nvPicPr>
          <p:cNvPr id="13" name="图片 12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28000" y="1271270"/>
            <a:ext cx="914400" cy="914400"/>
          </a:xfrm>
          <a:prstGeom prst="rect">
            <a:avLst/>
          </a:prstGeom>
        </p:spPr>
      </p:pic>
      <p:pic>
        <p:nvPicPr>
          <p:cNvPr id="2" name="图片 1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94450" y="1257300"/>
            <a:ext cx="914400" cy="914400"/>
          </a:xfrm>
          <a:prstGeom prst="rect">
            <a:avLst/>
          </a:prstGeom>
        </p:spPr>
      </p:pic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32363" y="2185671"/>
          <a:ext cx="371475" cy="528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152400" imgH="215900" progId="Equation.KSEE3">
                  <p:embed/>
                </p:oleObj>
              </mc:Choice>
              <mc:Fallback>
                <p:oleObj name="" r:id="rId3" imgW="1524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2363" y="2185671"/>
                        <a:ext cx="371475" cy="528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68665" y="2184083"/>
          <a:ext cx="40259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165100" imgH="215900" progId="Equation.KSEE3">
                  <p:embed/>
                </p:oleObj>
              </mc:Choice>
              <mc:Fallback>
                <p:oleObj name="" r:id="rId5" imgW="1651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68665" y="2184083"/>
                        <a:ext cx="40259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40196" y="2138998"/>
          <a:ext cx="402590" cy="56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7" imgW="165100" imgH="228600" progId="Equation.KSEE3">
                  <p:embed/>
                </p:oleObj>
              </mc:Choice>
              <mc:Fallback>
                <p:oleObj name="" r:id="rId7" imgW="165100" imgH="228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40196" y="2138998"/>
                        <a:ext cx="402590" cy="56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32303038313138363b32303039303533323bc1aacfb5c8cb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6100" y="1257300"/>
            <a:ext cx="914400" cy="91440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71370" y="2229485"/>
          <a:ext cx="48069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1" imgW="165100" imgH="139700" progId="Equation.KSEE3">
                  <p:embed/>
                </p:oleObj>
              </mc:Choice>
              <mc:Fallback>
                <p:oleObj name="" r:id="rId11" imgW="165100" imgH="1397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1370" y="2229485"/>
                        <a:ext cx="48069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08125" y="3225800"/>
            <a:ext cx="8432800" cy="149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/>
              <a:t>协议流程</a:t>
            </a:r>
            <a:endParaRPr lang="zh-CN" altLang="en-US" sz="480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266950" y="2590800"/>
            <a:ext cx="12700" cy="635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111750" y="2590800"/>
            <a:ext cx="12700" cy="635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830060" y="2590800"/>
            <a:ext cx="12700" cy="635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558530" y="2590800"/>
            <a:ext cx="12700" cy="635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32303038313138363b32303039303533323bc1aacfb5c8cb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6735" y="5435600"/>
            <a:ext cx="914400" cy="91440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2266950" y="4762500"/>
            <a:ext cx="12700" cy="635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-2147482596"/>
          <p:cNvGraphicFramePr>
            <a:graphicFrameLocks noChangeAspect="1"/>
          </p:cNvGraphicFramePr>
          <p:nvPr/>
        </p:nvGraphicFramePr>
        <p:xfrm>
          <a:off x="2435860" y="4796790"/>
          <a:ext cx="166814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3" imgW="596900" imgH="203200" progId="Equation.3">
                  <p:embed/>
                </p:oleObj>
              </mc:Choice>
              <mc:Fallback>
                <p:oleObj name="" r:id="rId13" imgW="596900" imgH="203200" progId="Equation.3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35860" y="4796790"/>
                        <a:ext cx="166814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09550" y="1449070"/>
            <a:ext cx="1554480" cy="78041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1">
                <a:solidFill>
                  <a:schemeClr val="accent4">
                    <a:lumMod val="7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接收者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55760" y="1358900"/>
            <a:ext cx="1554480" cy="78041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签名者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322580" y="824865"/>
            <a:ext cx="12514580" cy="66814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70000"/>
              </a:lnSpc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本文提出的基于</a:t>
            </a:r>
            <a:r>
              <a:rPr lang="en-US" altLang="zh-CN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ECDSA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的门限盲签名方案具有以下特性：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门限签名：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当参与签名的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签名者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数量不少于</a:t>
            </a:r>
            <a:r>
              <a:rPr lang="en-US" altLang="zh-CN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t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，才可以生成签名</a:t>
            </a:r>
            <a:endParaRPr lang="zh-CN" altLang="en-US" sz="2800" b="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盲性：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签名者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无法从生成的签名的过程中获知关于签名的任何有用信息</a:t>
            </a:r>
            <a:endParaRPr lang="zh-CN" altLang="en-US" sz="2800" b="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不可链接性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：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签名者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无法将根据生成签名的过程与最后生成的签名联系起来</a:t>
            </a:r>
            <a:endParaRPr lang="zh-CN" altLang="en-US" sz="2800" b="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错误识别：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当某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签名者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在算法中不按照规定计算，导致生成了无效签名，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接收者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可以通过分析中间数据定位到该签名者。</a:t>
            </a:r>
            <a:endParaRPr lang="zh-CN" altLang="en-US" sz="2800" b="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用户匿名性：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即使存在多个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签名者</a:t>
            </a:r>
            <a: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共谋，它们也无法确定特定数据是否来自</a:t>
            </a:r>
            <a:r>
              <a:rPr lang="zh-CN" altLang="en-US" sz="2800" b="1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  <a:t>同一个用户。</a:t>
            </a:r>
            <a:br>
              <a:rPr lang="zh-CN" altLang="en-US" sz="2800" b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Times New Roman" panose="02020603050405020304" charset="0"/>
              </a:rPr>
            </a:br>
            <a:endParaRPr lang="zh-CN" altLang="en-US" sz="2800" b="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9550" y="901065"/>
            <a:ext cx="9632950" cy="55181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70000"/>
              </a:lnSpc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本文提出的基于</a:t>
            </a:r>
            <a:r>
              <a:rPr lang="en-US" altLang="zh-CN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ECDSA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的门限盲签名包含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四个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算法：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签名者初始化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算法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接收者初始化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算法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签名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算法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457200" indent="-457200">
              <a:lnSpc>
                <a:spcPct val="23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验签与错误</a:t>
            </a: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排查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70000"/>
              </a:lnSpc>
            </a:pPr>
            <a:endParaRPr lang="zh-CN" altLang="en-US" sz="2800" b="0">
              <a:solidFill>
                <a:schemeClr val="tx1">
                  <a:lumMod val="50000"/>
                  <a:lumOff val="50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签名者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初始化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430" y="2472055"/>
            <a:ext cx="734314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其中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p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是公开参数，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pi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由每个签名者秘密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持有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330" y="956945"/>
            <a:ext cx="840994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定义一个掩盖因子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p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，它又掩盖因子分片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pi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相乘而得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508" name="对象 -2147482509"/>
          <p:cNvGraphicFramePr>
            <a:graphicFrameLocks noChangeAspect="1"/>
          </p:cNvGraphicFramePr>
          <p:nvPr/>
        </p:nvGraphicFramePr>
        <p:xfrm>
          <a:off x="3404870" y="1890395"/>
          <a:ext cx="1800860" cy="94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47700" imgH="342900" progId="Equation.3">
                  <p:embed/>
                </p:oleObj>
              </mc:Choice>
              <mc:Fallback>
                <p:oleObj name="" r:id="rId1" imgW="647700" imgH="3429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4870" y="1890395"/>
                        <a:ext cx="1800860" cy="945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99415" y="3315970"/>
            <a:ext cx="8085455" cy="14700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假设有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n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位签名者，门限值为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t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，那么每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t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位签名者形成的组合都对应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一个掩盖因子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p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11" name="图片 10" descr="32303038313138363b32303039303533323bc1aacfb5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3800" y="2723515"/>
            <a:ext cx="914400" cy="914400"/>
          </a:xfrm>
          <a:prstGeom prst="rect">
            <a:avLst/>
          </a:prstGeom>
        </p:spPr>
      </p:pic>
      <p:pic>
        <p:nvPicPr>
          <p:cNvPr id="13" name="图片 12" descr="32303038313138363b32303039303533323bc1aacfb5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3800" y="4235450"/>
            <a:ext cx="914400" cy="914400"/>
          </a:xfrm>
          <a:prstGeom prst="rect">
            <a:avLst/>
          </a:prstGeom>
        </p:spPr>
      </p:pic>
      <p:pic>
        <p:nvPicPr>
          <p:cNvPr id="6" name="图片 5" descr="32303038313138363b32303039303533323bc1aacfb5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350" y="2723515"/>
            <a:ext cx="914400" cy="914400"/>
          </a:xfrm>
          <a:prstGeom prst="rect">
            <a:avLst/>
          </a:prstGeom>
        </p:spPr>
      </p:pic>
      <p:pic>
        <p:nvPicPr>
          <p:cNvPr id="7" name="图片 6" descr="32303038313138363b32303039303533323bc1aacfb5c8cb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7350" y="4235450"/>
            <a:ext cx="914400" cy="914400"/>
          </a:xfrm>
          <a:prstGeom prst="rect">
            <a:avLst/>
          </a:prstGeom>
        </p:spPr>
      </p:pic>
      <p:sp>
        <p:nvSpPr>
          <p:cNvPr id="8" name="直角三角形 7"/>
          <p:cNvSpPr/>
          <p:nvPr/>
        </p:nvSpPr>
        <p:spPr>
          <a:xfrm rot="5400000">
            <a:off x="9013825" y="2679065"/>
            <a:ext cx="2959100" cy="3048000"/>
          </a:xfrm>
          <a:prstGeom prst="rtTriangl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350375" y="1890395"/>
            <a:ext cx="161036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n=4 t=3</a:t>
            </a:r>
            <a:endParaRPr lang="en-US" altLang="zh-CN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graphicFrame>
        <p:nvGraphicFramePr>
          <p:cNvPr id="12" name="对象 -2147482509"/>
          <p:cNvGraphicFramePr>
            <a:graphicFrameLocks noChangeAspect="1"/>
          </p:cNvGraphicFramePr>
          <p:nvPr/>
        </p:nvGraphicFramePr>
        <p:xfrm>
          <a:off x="9715500" y="3535045"/>
          <a:ext cx="652145" cy="700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7" imgW="152400" imgH="165100" progId="Equation.3">
                  <p:embed/>
                </p:oleObj>
              </mc:Choice>
              <mc:Fallback>
                <p:oleObj name="" r:id="rId7" imgW="152400" imgH="165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5500" y="3535045"/>
                        <a:ext cx="652145" cy="700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509"/>
          <p:cNvGraphicFramePr>
            <a:graphicFrameLocks noChangeAspect="1"/>
          </p:cNvGraphicFramePr>
          <p:nvPr/>
        </p:nvGraphicFramePr>
        <p:xfrm>
          <a:off x="8979535" y="2971165"/>
          <a:ext cx="625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9" imgW="177165" imgH="215900" progId="Equation.3">
                  <p:embed/>
                </p:oleObj>
              </mc:Choice>
              <mc:Fallback>
                <p:oleObj name="" r:id="rId9" imgW="177165" imgH="2159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79535" y="2971165"/>
                        <a:ext cx="625475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509"/>
          <p:cNvGraphicFramePr>
            <a:graphicFrameLocks noChangeAspect="1"/>
          </p:cNvGraphicFramePr>
          <p:nvPr/>
        </p:nvGraphicFramePr>
        <p:xfrm>
          <a:off x="10668318" y="2924175"/>
          <a:ext cx="6731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1" imgW="190500" imgH="215900" progId="Equation.3">
                  <p:embed/>
                </p:oleObj>
              </mc:Choice>
              <mc:Fallback>
                <p:oleObj name="" r:id="rId11" imgW="190500" imgH="2159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68318" y="2924175"/>
                        <a:ext cx="673100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509"/>
          <p:cNvGraphicFramePr>
            <a:graphicFrameLocks noChangeAspect="1"/>
          </p:cNvGraphicFramePr>
          <p:nvPr/>
        </p:nvGraphicFramePr>
        <p:xfrm>
          <a:off x="8934133" y="4451350"/>
          <a:ext cx="673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190500" imgH="228600" progId="Equation.3">
                  <p:embed/>
                </p:oleObj>
              </mc:Choice>
              <mc:Fallback>
                <p:oleObj name="" r:id="rId13" imgW="1905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4133" y="4451350"/>
                        <a:ext cx="673100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99415" y="4785995"/>
            <a:ext cx="7970520" cy="14700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50000"/>
                  </a:schemeClr>
                </a:solidFill>
                <a:uFillTx/>
                <a:latin typeface="Times New Roman" panose="02020603050405020304" charset="0"/>
              </a:rPr>
              <a:t>初始化算法的作用就是每个签名者都选择一个掩盖因子分片</a:t>
            </a:r>
            <a:r>
              <a:rPr lang="en-US" altLang="zh-CN" sz="2800" b="0">
                <a:solidFill>
                  <a:schemeClr val="accent2">
                    <a:lumMod val="50000"/>
                  </a:schemeClr>
                </a:solidFill>
                <a:uFillTx/>
                <a:latin typeface="Times New Roman" panose="02020603050405020304" charset="0"/>
              </a:rPr>
              <a:t>pi,</a:t>
            </a:r>
            <a:r>
              <a:rPr lang="zh-CN" altLang="en-US" sz="2800" b="0">
                <a:solidFill>
                  <a:schemeClr val="accent2">
                    <a:lumMod val="50000"/>
                  </a:schemeClr>
                </a:solidFill>
                <a:uFillTx/>
                <a:latin typeface="Times New Roman" panose="02020603050405020304" charset="0"/>
              </a:rPr>
              <a:t>然后通过算法流程计算得到</a:t>
            </a:r>
            <a:r>
              <a:rPr lang="en-US" altLang="zh-CN" sz="2800" b="0">
                <a:solidFill>
                  <a:schemeClr val="accent2">
                    <a:lumMod val="50000"/>
                  </a:schemeClr>
                </a:solidFill>
                <a:uFillTx/>
                <a:latin typeface="Times New Roman" panose="02020603050405020304" charset="0"/>
              </a:rPr>
              <a:t>p</a:t>
            </a:r>
            <a:r>
              <a:rPr lang="zh-CN" altLang="en-US" sz="2800" b="0">
                <a:solidFill>
                  <a:schemeClr val="accent2">
                    <a:lumMod val="50000"/>
                  </a:schemeClr>
                </a:solidFill>
                <a:uFillTx/>
                <a:latin typeface="Times New Roman" panose="02020603050405020304" charset="0"/>
              </a:rPr>
              <a:t>并公开</a:t>
            </a:r>
            <a:endParaRPr lang="zh-CN" altLang="en-US" sz="2800" b="0">
              <a:solidFill>
                <a:schemeClr val="accent2">
                  <a:lumMod val="50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签名者初始化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50" y="970915"/>
            <a:ext cx="6588125" cy="4916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实现思路：利用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Shamir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秘密共享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需要借助一个辅助签名者，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可以从签名者全员中选取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除辅助签名者外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每个签名者以自己的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pi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构造</a:t>
            </a:r>
            <a:endParaRPr lang="zh-CN" altLang="en-US" sz="2800" b="1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如图分发。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每个签名者将收到的分片相乘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pic>
        <p:nvPicPr>
          <p:cNvPr id="-2147482440" name="图片 -21474824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605" y="737235"/>
            <a:ext cx="5109845" cy="441198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-2147482481" name="对象 -2147482482"/>
          <p:cNvGraphicFramePr>
            <a:graphicFrameLocks noChangeAspect="1"/>
          </p:cNvGraphicFramePr>
          <p:nvPr/>
        </p:nvGraphicFramePr>
        <p:xfrm>
          <a:off x="5229225" y="5236845"/>
          <a:ext cx="1733550" cy="85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749300" imgH="368300" progId="Equation.3">
                  <p:embed/>
                </p:oleObj>
              </mc:Choice>
              <mc:Fallback>
                <p:oleObj name="" r:id="rId2" imgW="749300" imgH="3683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9225" y="5236845"/>
                        <a:ext cx="1733550" cy="8547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-2147482482"/>
          <p:cNvGraphicFramePr>
            <a:graphicFrameLocks noChangeAspect="1"/>
          </p:cNvGraphicFramePr>
          <p:nvPr/>
        </p:nvGraphicFramePr>
        <p:xfrm>
          <a:off x="8502333" y="5397818"/>
          <a:ext cx="470535" cy="531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" name="" r:id="rId4" imgW="203200" imgH="228600" progId="Equation.3">
                  <p:embed/>
                </p:oleObj>
              </mc:Choice>
              <mc:Fallback>
                <p:oleObj name="" r:id="rId4" imgW="2032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2333" y="5397818"/>
                        <a:ext cx="470535" cy="531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文本框 87"/>
          <p:cNvSpPr txBox="1"/>
          <p:nvPr/>
        </p:nvSpPr>
        <p:spPr>
          <a:xfrm>
            <a:off x="6683375" y="5236845"/>
            <a:ext cx="54660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可以证明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是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的一个秘密分片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90" name="对象 -2147482509"/>
          <p:cNvGraphicFramePr>
            <a:graphicFrameLocks noChangeAspect="1"/>
          </p:cNvGraphicFramePr>
          <p:nvPr/>
        </p:nvGraphicFramePr>
        <p:xfrm>
          <a:off x="9204325" y="5487035"/>
          <a:ext cx="42418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" name="" r:id="rId6" imgW="152400" imgH="165100" progId="Equation.3">
                  <p:embed/>
                </p:oleObj>
              </mc:Choice>
              <mc:Fallback>
                <p:oleObj name="" r:id="rId6" imgW="152400" imgH="165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4325" y="5487035"/>
                        <a:ext cx="42418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文本框 91"/>
          <p:cNvSpPr txBox="1"/>
          <p:nvPr/>
        </p:nvSpPr>
        <p:spPr>
          <a:xfrm>
            <a:off x="209550" y="5969000"/>
            <a:ext cx="81965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各签名者公布计算的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，各个节点就可以还原出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117" name="对象 -2147482482"/>
          <p:cNvGraphicFramePr>
            <a:graphicFrameLocks noChangeAspect="1"/>
          </p:cNvGraphicFramePr>
          <p:nvPr/>
        </p:nvGraphicFramePr>
        <p:xfrm>
          <a:off x="3897313" y="6186488"/>
          <a:ext cx="470535" cy="531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" name="" r:id="rId8" imgW="203200" imgH="228600" progId="Equation.3">
                  <p:embed/>
                </p:oleObj>
              </mc:Choice>
              <mc:Fallback>
                <p:oleObj name="" r:id="rId8" imgW="2032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7313" y="6186488"/>
                        <a:ext cx="470535" cy="531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-2147482509"/>
          <p:cNvGraphicFramePr>
            <a:graphicFrameLocks noChangeAspect="1"/>
          </p:cNvGraphicFramePr>
          <p:nvPr/>
        </p:nvGraphicFramePr>
        <p:xfrm>
          <a:off x="8406130" y="6224905"/>
          <a:ext cx="42418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9" imgW="152400" imgH="165100" progId="Equation.3">
                  <p:embed/>
                </p:oleObj>
              </mc:Choice>
              <mc:Fallback>
                <p:oleObj name="" r:id="rId9" imgW="152400" imgH="165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06130" y="6224905"/>
                        <a:ext cx="424180" cy="455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497" name="对象 -2147482498"/>
          <p:cNvGraphicFramePr>
            <a:graphicFrameLocks noChangeAspect="1"/>
          </p:cNvGraphicFramePr>
          <p:nvPr/>
        </p:nvGraphicFramePr>
        <p:xfrm>
          <a:off x="4672965" y="3934460"/>
          <a:ext cx="2199640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" name="" r:id="rId10" imgW="977900" imgH="228600" progId="Equation.3">
                  <p:embed/>
                </p:oleObj>
              </mc:Choice>
              <mc:Fallback>
                <p:oleObj name="" r:id="rId10" imgW="977900" imgH="228600" progId="Equation.3">
                  <p:embed/>
                  <p:pic>
                    <p:nvPicPr>
                      <p:cNvPr id="0" name="图片 1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2965" y="3934460"/>
                        <a:ext cx="2199640" cy="525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1880" name="对象 -2147481881"/>
          <p:cNvGraphicFramePr>
            <a:graphicFrameLocks noChangeAspect="1"/>
          </p:cNvGraphicFramePr>
          <p:nvPr/>
        </p:nvGraphicFramePr>
        <p:xfrm>
          <a:off x="2045335" y="4460240"/>
          <a:ext cx="246189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" name="" r:id="rId12" imgW="787400" imgH="241300" progId="Equation.3">
                  <p:embed/>
                </p:oleObj>
              </mc:Choice>
              <mc:Fallback>
                <p:oleObj name="" r:id="rId12" imgW="787400" imgH="241300" progId="Equation.3">
                  <p:embed/>
                  <p:pic>
                    <p:nvPicPr>
                      <p:cNvPr id="0" name="图片 1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45335" y="4460240"/>
                        <a:ext cx="2461895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签名者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初始化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5155" y="1168400"/>
            <a:ext cx="5902325" cy="5372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接收者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初始化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14400"/>
            <a:ext cx="10634980" cy="594360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34590" y="3346450"/>
          <a:ext cx="173164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2" imgW="838200" imgH="241300" progId="Equation.KSEE3">
                  <p:embed/>
                </p:oleObj>
              </mc:Choice>
              <mc:Fallback>
                <p:oleObj name="" r:id="rId2" imgW="838200" imgH="241300" progId="Equation.KSEE3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4590" y="3346450"/>
                        <a:ext cx="1731645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50" y="2243455"/>
            <a:ext cx="10596880" cy="28486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457200" indent="-4572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在一次签名算法中签名者不能发送含相同内容的数据。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在一次签名算法中签名者不能接收含相同内容的数据。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在一次签名算法中签名者不能计算出含相同内容的数据。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在一次签名算法中签名者不能直接向另外一名签名者发送数据。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825" y="1463040"/>
            <a:ext cx="11115675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 algn="l">
              <a:lnSpc>
                <a:spcPct val="160000"/>
              </a:lnSpc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用户匿名性，TB-ECDSA的签名算法在设计时受到了以下规则约束：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50" y="2243455"/>
            <a:ext cx="10596880" cy="2159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 algn="l">
              <a:lnSpc>
                <a:spcPct val="160000"/>
              </a:lnSpc>
            </a:pPr>
            <a:r>
              <a:rPr lang="zh-CN" altLang="en-US" sz="2800" b="0">
                <a:solidFill>
                  <a:schemeClr val="tx1"/>
                </a:solidFill>
                <a:uFillTx/>
                <a:latin typeface="Times New Roman" panose="02020603050405020304" charset="0"/>
              </a:rPr>
              <a:t>接收者和签名者的交互有以下特点：</a:t>
            </a:r>
            <a:endParaRPr lang="zh-CN" altLang="en-US" sz="2800" b="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457200" indent="-4572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签名者只与接收者来往数据。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indent="-4572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接收者收到的所有数据都会经过处理后再发送给下一个签名者。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564505" y="134048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674485" y="134048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研究工作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564505" y="209486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564505" y="288480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564505" y="367474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672455" y="12484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8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674485" y="209486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相关技术理论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674485" y="288480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674485" y="367474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系统实现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5564505" y="458533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05.</a:t>
            </a:r>
            <a:endParaRPr lang="en-US" altLang="zh-CN" sz="4400" b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6674485" y="4583430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总结和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展望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对象 -2147482597"/>
          <p:cNvGraphicFramePr>
            <a:graphicFrameLocks noChangeAspect="1"/>
          </p:cNvGraphicFramePr>
          <p:nvPr/>
        </p:nvGraphicFramePr>
        <p:xfrm>
          <a:off x="3625215" y="1091565"/>
          <a:ext cx="3734435" cy="651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" imgW="1333500" imgH="228600" progId="Equation.3">
                  <p:embed/>
                </p:oleObj>
              </mc:Choice>
              <mc:Fallback>
                <p:oleObj name="" r:id="rId1" imgW="1333500" imgH="2286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25215" y="1091565"/>
                        <a:ext cx="3734435" cy="651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00"/>
          <p:cNvGraphicFramePr>
            <a:graphicFrameLocks noChangeAspect="1"/>
          </p:cNvGraphicFramePr>
          <p:nvPr/>
        </p:nvGraphicFramePr>
        <p:xfrm>
          <a:off x="725805" y="1062990"/>
          <a:ext cx="2287905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3" imgW="749300" imgH="228600" progId="Equation.3">
                  <p:embed/>
                </p:oleObj>
              </mc:Choice>
              <mc:Fallback>
                <p:oleObj name="" r:id="rId3" imgW="749300" imgH="228600" progId="Equation.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805" y="1062990"/>
                        <a:ext cx="2287905" cy="708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-2147482597"/>
          <p:cNvGraphicFramePr>
            <a:graphicFrameLocks noChangeAspect="1"/>
          </p:cNvGraphicFramePr>
          <p:nvPr/>
        </p:nvGraphicFramePr>
        <p:xfrm>
          <a:off x="3625215" y="2889250"/>
          <a:ext cx="590613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5" imgW="2108200" imgH="254000" progId="Equation.3">
                  <p:embed/>
                </p:oleObj>
              </mc:Choice>
              <mc:Fallback>
                <p:oleObj name="" r:id="rId5" imgW="2108200" imgH="2540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5215" y="2889250"/>
                        <a:ext cx="5906135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-2147482597"/>
          <p:cNvGraphicFramePr>
            <a:graphicFrameLocks noChangeAspect="1"/>
          </p:cNvGraphicFramePr>
          <p:nvPr/>
        </p:nvGraphicFramePr>
        <p:xfrm>
          <a:off x="3625215" y="3959225"/>
          <a:ext cx="501713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7" imgW="1790700" imgH="254000" progId="Equation.3">
                  <p:embed/>
                </p:oleObj>
              </mc:Choice>
              <mc:Fallback>
                <p:oleObj name="" r:id="rId7" imgW="1790700" imgH="2540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5215" y="3959225"/>
                        <a:ext cx="5017135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-2147482597"/>
          <p:cNvGraphicFramePr>
            <a:graphicFrameLocks noChangeAspect="1"/>
          </p:cNvGraphicFramePr>
          <p:nvPr/>
        </p:nvGraphicFramePr>
        <p:xfrm>
          <a:off x="9094153" y="3959225"/>
          <a:ext cx="156591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9" imgW="558800" imgH="254000" progId="Equation.3">
                  <p:embed/>
                </p:oleObj>
              </mc:Choice>
              <mc:Fallback>
                <p:oleObj name="" r:id="rId9" imgW="558800" imgH="2540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94153" y="3959225"/>
                        <a:ext cx="156591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8335" y="2860675"/>
          <a:ext cx="1900555" cy="79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11" imgW="634365" imgH="266700" progId="Equation.KSEE3">
                  <p:embed/>
                </p:oleObj>
              </mc:Choice>
              <mc:Fallback>
                <p:oleObj name="" r:id="rId11" imgW="634365" imgH="2667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8335" y="2860675"/>
                        <a:ext cx="1900555" cy="799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25215" y="1925955"/>
          <a:ext cx="5469255" cy="7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3" imgW="1841500" imgH="254000" progId="Equation.KSEE3">
                  <p:embed/>
                </p:oleObj>
              </mc:Choice>
              <mc:Fallback>
                <p:oleObj name="" r:id="rId13" imgW="1841500" imgH="254000" progId="Equation.KSEE3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25215" y="1925955"/>
                        <a:ext cx="5469255" cy="75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本框 45"/>
          <p:cNvSpPr txBox="1"/>
          <p:nvPr/>
        </p:nvSpPr>
        <p:spPr>
          <a:xfrm>
            <a:off x="2257425" y="1771650"/>
            <a:ext cx="1198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分片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701925" y="3924300"/>
            <a:ext cx="8877300" cy="876300"/>
          </a:xfrm>
          <a:prstGeom prst="rect">
            <a:avLst/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 descr="32303038313138363b32303039303533323bc1aacfb5c8cb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65500" y="5202555"/>
            <a:ext cx="914400" cy="914400"/>
          </a:xfrm>
          <a:prstGeom prst="rect">
            <a:avLst/>
          </a:prstGeom>
        </p:spPr>
      </p:pic>
      <p:graphicFrame>
        <p:nvGraphicFramePr>
          <p:cNvPr id="60" name="对象 5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4721" y="6135054"/>
          <a:ext cx="80518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17" imgW="330200" imgH="215900" progId="Equation.KSEE3">
                  <p:embed/>
                </p:oleObj>
              </mc:Choice>
              <mc:Fallback>
                <p:oleObj name="" r:id="rId17" imgW="3302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74721" y="6135054"/>
                        <a:ext cx="80518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40585" y="5399405"/>
          <a:ext cx="122491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19" imgW="508000" imgH="215900" progId="Equation.KSEE3">
                  <p:embed/>
                </p:oleObj>
              </mc:Choice>
              <mc:Fallback>
                <p:oleObj name="" r:id="rId19" imgW="508000" imgH="2159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0585" y="5399405"/>
                        <a:ext cx="122491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91953" y="5399088"/>
          <a:ext cx="2879090" cy="5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21" imgW="1193800" imgH="241300" progId="Equation.KSEE3">
                  <p:embed/>
                </p:oleObj>
              </mc:Choice>
              <mc:Fallback>
                <p:oleObj name="" r:id="rId21" imgW="1193800" imgH="2413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191953" y="5399088"/>
                        <a:ext cx="2879090" cy="5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图片 63" descr="32303038313138363b32303039303533323bc1aacfb5c8cb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50100" y="5207000"/>
            <a:ext cx="914400" cy="914400"/>
          </a:xfrm>
          <a:prstGeom prst="rect">
            <a:avLst/>
          </a:prstGeom>
        </p:spPr>
      </p:pic>
      <p:graphicFrame>
        <p:nvGraphicFramePr>
          <p:cNvPr id="65" name="对象 6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28524" y="6114099"/>
          <a:ext cx="868045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25" imgW="355600" imgH="215900" progId="Equation.KSEE3">
                  <p:embed/>
                </p:oleObj>
              </mc:Choice>
              <mc:Fallback>
                <p:oleObj name="" r:id="rId25" imgW="3556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228524" y="6114099"/>
                        <a:ext cx="868045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987348" y="5414328"/>
          <a:ext cx="3032760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27" imgW="1257300" imgH="228600" progId="Equation.KSEE3">
                  <p:embed/>
                </p:oleObj>
              </mc:Choice>
              <mc:Fallback>
                <p:oleObj name="" r:id="rId27" imgW="1257300" imgH="2286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987348" y="5414328"/>
                        <a:ext cx="3032760" cy="551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50" y="965200"/>
            <a:ext cx="2976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签名算法阶段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一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14" name="图片 13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0035" y="2120900"/>
            <a:ext cx="914400" cy="914400"/>
          </a:xfrm>
          <a:prstGeom prst="rect">
            <a:avLst/>
          </a:prstGeom>
        </p:spPr>
      </p:pic>
      <p:pic>
        <p:nvPicPr>
          <p:cNvPr id="8" name="图片 7" descr="32303038313138363b32303039303533323bc1aacfb5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7530" y="2120900"/>
            <a:ext cx="914400" cy="914400"/>
          </a:xfrm>
          <a:prstGeom prst="rect">
            <a:avLst/>
          </a:prstGeom>
        </p:spPr>
      </p:pic>
      <p:pic>
        <p:nvPicPr>
          <p:cNvPr id="11" name="图片 10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94735" y="2120900"/>
            <a:ext cx="914400" cy="914400"/>
          </a:xfrm>
          <a:prstGeom prst="rect">
            <a:avLst/>
          </a:prstGeom>
        </p:spPr>
      </p:pic>
      <p:pic>
        <p:nvPicPr>
          <p:cNvPr id="12" name="图片 11" descr="32303038313138363b32303039303533323bc1aacfb5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1940" y="2120900"/>
            <a:ext cx="914400" cy="914400"/>
          </a:xfrm>
          <a:prstGeom prst="rect">
            <a:avLst/>
          </a:prstGeom>
        </p:spPr>
      </p:pic>
      <p:pic>
        <p:nvPicPr>
          <p:cNvPr id="13" name="图片 12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40575" y="2120900"/>
            <a:ext cx="914400" cy="914400"/>
          </a:xfrm>
          <a:prstGeom prst="rect">
            <a:avLst/>
          </a:prstGeom>
        </p:spPr>
      </p:pic>
      <p:pic>
        <p:nvPicPr>
          <p:cNvPr id="15" name="图片 14" descr="32303038313138363b32303039303533323bc1aacfb5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0340" y="2120900"/>
            <a:ext cx="914400" cy="914400"/>
          </a:xfrm>
          <a:prstGeom prst="rect">
            <a:avLst/>
          </a:prstGeom>
        </p:spPr>
      </p:pic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36751" y="3214054"/>
          <a:ext cx="80518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5" imgW="330200" imgH="215900" progId="Equation.KSEE3">
                  <p:embed/>
                </p:oleObj>
              </mc:Choice>
              <mc:Fallback>
                <p:oleObj name="" r:id="rId5" imgW="3302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6751" y="3214054"/>
                        <a:ext cx="80518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85754" y="3214054"/>
          <a:ext cx="868045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7" imgW="355600" imgH="215900" progId="Equation.KSEE3">
                  <p:embed/>
                </p:oleObj>
              </mc:Choice>
              <mc:Fallback>
                <p:oleObj name="" r:id="rId7" imgW="3556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5754" y="3214054"/>
                        <a:ext cx="868045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31619" y="3198179"/>
          <a:ext cx="837565" cy="56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9" imgW="342900" imgH="228600" progId="Equation.KSEE3">
                  <p:embed/>
                </p:oleObj>
              </mc:Choice>
              <mc:Fallback>
                <p:oleObj name="" r:id="rId9" imgW="342900" imgH="228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31619" y="3198179"/>
                        <a:ext cx="837565" cy="56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24280" y="2170430"/>
          <a:ext cx="755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1" imgW="241300" imgH="228600" progId="Equation.KSEE3">
                  <p:embed/>
                </p:oleObj>
              </mc:Choice>
              <mc:Fallback>
                <p:oleObj name="" r:id="rId11" imgW="241300" imgH="228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24280" y="2170430"/>
                        <a:ext cx="7556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6576" y="3229929"/>
          <a:ext cx="40259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576" y="3229929"/>
                        <a:ext cx="40259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35910" y="2170430"/>
          <a:ext cx="95440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304800" imgH="228600" progId="Equation.KSEE3">
                  <p:embed/>
                </p:oleObj>
              </mc:Choice>
              <mc:Fallback>
                <p:oleObj name="" r:id="rId15" imgW="304800" imgH="228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35910" y="2170430"/>
                        <a:ext cx="95440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62145" y="2138680"/>
          <a:ext cx="107442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7" imgW="342900" imgH="254000" progId="Equation.KSEE3">
                  <p:embed/>
                </p:oleObj>
              </mc:Choice>
              <mc:Fallback>
                <p:oleObj name="" r:id="rId17" imgW="342900" imgH="254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62145" y="2138680"/>
                        <a:ext cx="1074420" cy="80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24270" y="2108200"/>
          <a:ext cx="131318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9" imgW="419100" imgH="254000" progId="Equation.KSEE3">
                  <p:embed/>
                </p:oleObj>
              </mc:Choice>
              <mc:Fallback>
                <p:oleObj name="" r:id="rId19" imgW="419100" imgH="254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24270" y="2108200"/>
                        <a:ext cx="1313180" cy="80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54975" y="2108200"/>
          <a:ext cx="131318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21" imgW="419100" imgH="254000" progId="Equation.KSEE3">
                  <p:embed/>
                </p:oleObj>
              </mc:Choice>
              <mc:Fallback>
                <p:oleObj name="" r:id="rId21" imgW="419100" imgH="254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054975" y="2108200"/>
                        <a:ext cx="1313180" cy="80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458769" y="3465197"/>
          <a:ext cx="1209675" cy="62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23" imgW="495300" imgH="254000" progId="Equation.KSEE3">
                  <p:embed/>
                </p:oleObj>
              </mc:Choice>
              <mc:Fallback>
                <p:oleObj name="" r:id="rId23" imgW="495300" imgH="254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458769" y="3465197"/>
                        <a:ext cx="1209675" cy="624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图片 46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31935" y="4269740"/>
            <a:ext cx="914400" cy="914400"/>
          </a:xfrm>
          <a:prstGeom prst="rect">
            <a:avLst/>
          </a:prstGeom>
        </p:spPr>
      </p:pic>
      <p:graphicFrame>
        <p:nvGraphicFramePr>
          <p:cNvPr id="48" name="对象 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64885" y="4192270"/>
          <a:ext cx="3005455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" r:id="rId25" imgW="774065" imgH="254000" progId="Equation.KSEE3">
                  <p:embed/>
                </p:oleObj>
              </mc:Choice>
              <mc:Fallback>
                <p:oleObj name="" r:id="rId25" imgW="774065" imgH="254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064885" y="4192270"/>
                        <a:ext cx="3005455" cy="991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21555" y="4465955"/>
          <a:ext cx="469900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27" imgW="114300" imgH="127000" progId="Equation.KSEE3">
                  <p:embed/>
                </p:oleObj>
              </mc:Choice>
              <mc:Fallback>
                <p:oleObj name="" r:id="rId27" imgW="114300" imgH="127000" progId="Equation.KSEE3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821555" y="4465955"/>
                        <a:ext cx="469900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直接箭头连接符 50"/>
          <p:cNvCxnSpPr/>
          <p:nvPr/>
        </p:nvCxnSpPr>
        <p:spPr>
          <a:xfrm>
            <a:off x="1003300" y="2578100"/>
            <a:ext cx="1016000" cy="0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2741930" y="2578100"/>
            <a:ext cx="1016000" cy="0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386580" y="2547620"/>
            <a:ext cx="1016000" cy="0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6298565" y="2577465"/>
            <a:ext cx="1016000" cy="0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164830" y="2578100"/>
            <a:ext cx="1016000" cy="0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5236845" y="4709160"/>
            <a:ext cx="766445" cy="36195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053715" y="965200"/>
            <a:ext cx="145542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计算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K</a:t>
            </a:r>
            <a:endParaRPr lang="en-US" altLang="zh-CN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10196830" y="2954655"/>
            <a:ext cx="34290" cy="1644650"/>
          </a:xfrm>
          <a:prstGeom prst="straightConnector1">
            <a:avLst/>
          </a:prstGeom>
          <a:ln w="63500">
            <a:solidFill>
              <a:schemeClr val="tx1">
                <a:alpha val="1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对象 6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63341" y="3214054"/>
          <a:ext cx="40259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" name="" r:id="rId29" imgW="165100" imgH="215900" progId="Equation.KSEE3">
                  <p:embed/>
                </p:oleObj>
              </mc:Choice>
              <mc:Fallback>
                <p:oleObj name="" r:id="rId29" imgW="1651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63341" y="3214054"/>
                        <a:ext cx="40259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58711" y="3198179"/>
          <a:ext cx="40259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" name="" r:id="rId30" imgW="165100" imgH="215900" progId="Equation.KSEE3">
                  <p:embed/>
                </p:oleObj>
              </mc:Choice>
              <mc:Fallback>
                <p:oleObj name="" r:id="rId30" imgW="1651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58711" y="3198179"/>
                        <a:ext cx="40259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88476" y="5268279"/>
          <a:ext cx="40259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" name="" r:id="rId31" imgW="165100" imgH="215900" progId="Equation.KSEE3">
                  <p:embed/>
                </p:oleObj>
              </mc:Choice>
              <mc:Fallback>
                <p:oleObj name="" r:id="rId31" imgW="1651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88476" y="5268279"/>
                        <a:ext cx="40259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1168400"/>
            <a:ext cx="3133725" cy="5343525"/>
          </a:xfrm>
          <a:prstGeom prst="rect">
            <a:avLst/>
          </a:prstGeom>
        </p:spPr>
      </p:pic>
      <p:graphicFrame>
        <p:nvGraphicFramePr>
          <p:cNvPr id="-2147481879" name="对象 -2147481880"/>
          <p:cNvGraphicFramePr>
            <a:graphicFrameLocks noChangeAspect="1"/>
          </p:cNvGraphicFramePr>
          <p:nvPr/>
        </p:nvGraphicFramePr>
        <p:xfrm>
          <a:off x="979805" y="3542665"/>
          <a:ext cx="1856105" cy="700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647700" imgH="241300" progId="Equation.3">
                  <p:embed/>
                </p:oleObj>
              </mc:Choice>
              <mc:Fallback>
                <p:oleObj name="" r:id="rId2" imgW="647700" imgH="2413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9805" y="3542665"/>
                        <a:ext cx="1856105" cy="700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379" name="对象 -2147482380"/>
          <p:cNvGraphicFramePr>
            <a:graphicFrameLocks noChangeAspect="1"/>
          </p:cNvGraphicFramePr>
          <p:nvPr/>
        </p:nvGraphicFramePr>
        <p:xfrm>
          <a:off x="979805" y="4147185"/>
          <a:ext cx="1974850" cy="77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596900" imgH="228600" progId="Equation.3">
                  <p:embed/>
                </p:oleObj>
              </mc:Choice>
              <mc:Fallback>
                <p:oleObj name="" r:id="rId4" imgW="596900" imgH="228600" progId="Equation.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9805" y="4147185"/>
                        <a:ext cx="1974850" cy="775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378" name="对象 -2147482379"/>
          <p:cNvGraphicFramePr>
            <a:graphicFrameLocks noChangeAspect="1"/>
          </p:cNvGraphicFramePr>
          <p:nvPr/>
        </p:nvGraphicFramePr>
        <p:xfrm>
          <a:off x="979805" y="4736465"/>
          <a:ext cx="337058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977900" imgH="266700" progId="Equation.3">
                  <p:embed/>
                </p:oleObj>
              </mc:Choice>
              <mc:Fallback>
                <p:oleObj name="" r:id="rId6" imgW="977900" imgH="266700" progId="Equation.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9805" y="4736465"/>
                        <a:ext cx="3370580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8655" y="2811780"/>
            <a:ext cx="40436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签名者每次发给接收者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393" name="对象 -2147482394"/>
          <p:cNvGraphicFramePr>
            <a:graphicFrameLocks noChangeAspect="1"/>
          </p:cNvGraphicFramePr>
          <p:nvPr/>
        </p:nvGraphicFramePr>
        <p:xfrm>
          <a:off x="1053465" y="1804035"/>
          <a:ext cx="1578610" cy="65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558800" imgH="228600" progId="Equation.3">
                  <p:embed/>
                </p:oleObj>
              </mc:Choice>
              <mc:Fallback>
                <p:oleObj name="" r:id="rId8" imgW="558800" imgH="228600" progId="Equation.3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3465" y="1804035"/>
                        <a:ext cx="1578610" cy="6553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391" name="对象 -2147482392"/>
          <p:cNvGraphicFramePr>
            <a:graphicFrameLocks noChangeAspect="1"/>
          </p:cNvGraphicFramePr>
          <p:nvPr/>
        </p:nvGraphicFramePr>
        <p:xfrm>
          <a:off x="979805" y="2272030"/>
          <a:ext cx="198818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0" imgW="495300" imgH="215900" progId="Equation.3">
                  <p:embed/>
                </p:oleObj>
              </mc:Choice>
              <mc:Fallback>
                <p:oleObj name="" r:id="rId10" imgW="495300" imgH="215900" progId="Equation.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9805" y="2272030"/>
                        <a:ext cx="1988185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35965" y="1026795"/>
            <a:ext cx="40436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接收者每次发给签名者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2615" y="5577840"/>
            <a:ext cx="2976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接收者可以验证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375" name="对象 -2147482376"/>
          <p:cNvGraphicFramePr>
            <a:graphicFrameLocks noChangeAspect="1"/>
          </p:cNvGraphicFramePr>
          <p:nvPr/>
        </p:nvGraphicFramePr>
        <p:xfrm>
          <a:off x="3579495" y="5656580"/>
          <a:ext cx="1823720" cy="72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2" imgW="622300" imgH="241300" progId="Equation.3">
                  <p:embed/>
                </p:oleObj>
              </mc:Choice>
              <mc:Fallback>
                <p:oleObj name="" r:id="rId12" imgW="622300" imgH="241300" progId="Equation.3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79495" y="5656580"/>
                        <a:ext cx="1823720" cy="723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50" y="965200"/>
            <a:ext cx="2976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签名算法阶段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二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53715" y="965200"/>
            <a:ext cx="143637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计算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si</a:t>
            </a:r>
            <a:endParaRPr lang="en-US" altLang="zh-CN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59" name="图片 58" descr="32303038313138363b32303039303533323bc1aacfb5c8c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24100" y="2010410"/>
            <a:ext cx="914400" cy="914400"/>
          </a:xfrm>
          <a:prstGeom prst="rect">
            <a:avLst/>
          </a:prstGeom>
        </p:spPr>
      </p:pic>
      <p:graphicFrame>
        <p:nvGraphicFramePr>
          <p:cNvPr id="60" name="对象 5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8711" y="2490789"/>
          <a:ext cx="80518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3" imgW="330200" imgH="215900" progId="Equation.KSEE3">
                  <p:embed/>
                </p:oleObj>
              </mc:Choice>
              <mc:Fallback>
                <p:oleObj name="" r:id="rId3" imgW="3302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8711" y="2490789"/>
                        <a:ext cx="80518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423" y="2237740"/>
          <a:ext cx="2266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5" imgW="939800" imgH="215900" progId="Equation.KSEE3">
                  <p:embed/>
                </p:oleObj>
              </mc:Choice>
              <mc:Fallback>
                <p:oleObj name="" r:id="rId5" imgW="939800" imgH="2159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423" y="2237740"/>
                        <a:ext cx="2266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52496" y="2175828"/>
          <a:ext cx="2818765" cy="5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7" imgW="1168400" imgH="241300" progId="Equation.KSEE3">
                  <p:embed/>
                </p:oleObj>
              </mc:Choice>
              <mc:Fallback>
                <p:oleObj name="" r:id="rId7" imgW="1168400" imgH="2413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2496" y="2175828"/>
                        <a:ext cx="2818765" cy="5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图片 63" descr="32303038313138363b32303039303533323bc1aacfb5c8cb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4100" y="4460875"/>
            <a:ext cx="914400" cy="914400"/>
          </a:xfrm>
          <a:prstGeom prst="rect">
            <a:avLst/>
          </a:prstGeom>
        </p:spPr>
      </p:pic>
      <p:graphicFrame>
        <p:nvGraphicFramePr>
          <p:cNvPr id="65" name="对象 6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47279" y="4859339"/>
          <a:ext cx="868045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11" imgW="355600" imgH="215900" progId="Equation.KSEE3">
                  <p:embed/>
                </p:oleObj>
              </mc:Choice>
              <mc:Fallback>
                <p:oleObj name="" r:id="rId11" imgW="3556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47279" y="4859339"/>
                        <a:ext cx="868045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97886" y="4641533"/>
          <a:ext cx="4073525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13" imgW="1688465" imgH="228600" progId="Equation.KSEE3">
                  <p:embed/>
                </p:oleObj>
              </mc:Choice>
              <mc:Fallback>
                <p:oleObj name="" r:id="rId13" imgW="1688465" imgH="2286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97886" y="4641533"/>
                        <a:ext cx="4073525" cy="551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32303038313138363b32303039303533323bc1aacfb5c8cb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4100" y="3247390"/>
            <a:ext cx="914400" cy="91440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97568" y="3428048"/>
          <a:ext cx="3401060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7" imgW="1409700" imgH="228600" progId="Equation.KSEE3">
                  <p:embed/>
                </p:oleObj>
              </mc:Choice>
              <mc:Fallback>
                <p:oleObj name="" r:id="rId17" imgW="1409700" imgH="2286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97568" y="3428048"/>
                        <a:ext cx="3401060" cy="551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80641" y="3570289"/>
          <a:ext cx="40259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9" imgW="165100" imgH="215900" progId="Equation.KSEE3">
                  <p:embed/>
                </p:oleObj>
              </mc:Choice>
              <mc:Fallback>
                <p:oleObj name="" r:id="rId19" imgW="1651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80641" y="3570289"/>
                        <a:ext cx="40259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接箭头连接符 34"/>
          <p:cNvCxnSpPr/>
          <p:nvPr/>
        </p:nvCxnSpPr>
        <p:spPr>
          <a:xfrm>
            <a:off x="4773295" y="2833370"/>
            <a:ext cx="0" cy="652145"/>
          </a:xfrm>
          <a:prstGeom prst="straightConnector1">
            <a:avLst/>
          </a:prstGeom>
          <a:ln w="63500">
            <a:solidFill>
              <a:schemeClr val="accent1">
                <a:alpha val="36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4773295" y="4100195"/>
            <a:ext cx="0" cy="652145"/>
          </a:xfrm>
          <a:prstGeom prst="straightConnector1">
            <a:avLst/>
          </a:prstGeom>
          <a:ln w="63500">
            <a:solidFill>
              <a:schemeClr val="accent1">
                <a:alpha val="36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96360" y="5106035"/>
            <a:ext cx="1554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。。。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39" name="图片 38" descr="32303038313138363b32303039303533323bc1aacfb5c8cb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9490" y="5735955"/>
            <a:ext cx="914400" cy="914400"/>
          </a:xfrm>
          <a:prstGeom prst="rect">
            <a:avLst/>
          </a:prstGeom>
        </p:spPr>
      </p:pic>
      <p:graphicFrame>
        <p:nvGraphicFramePr>
          <p:cNvPr id="40" name="对象 3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83573" y="5886451"/>
          <a:ext cx="4839970" cy="6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1" imgW="2005965" imgH="254000" progId="Equation.KSEE3">
                  <p:embed/>
                </p:oleObj>
              </mc:Choice>
              <mc:Fallback>
                <p:oleObj name="" r:id="rId21" imgW="2005965" imgH="2540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83573" y="5886451"/>
                        <a:ext cx="4839970" cy="61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8089265" y="6205855"/>
            <a:ext cx="537210" cy="1905"/>
          </a:xfrm>
          <a:prstGeom prst="straightConnector1">
            <a:avLst/>
          </a:prstGeom>
          <a:ln w="63500">
            <a:solidFill>
              <a:schemeClr val="accent1">
                <a:alpha val="36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91880" y="5920740"/>
          <a:ext cx="3138805" cy="57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23" imgW="1447800" imgH="266700" progId="Equation.KSEE3">
                  <p:embed/>
                </p:oleObj>
              </mc:Choice>
              <mc:Fallback>
                <p:oleObj name="" r:id="rId23" imgW="1447800" imgH="2667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691880" y="5920740"/>
                        <a:ext cx="3138805" cy="579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图片 57" descr="32303038313138363b32303039303533323bc1aacfb5c8cb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740" y="2833370"/>
            <a:ext cx="914400" cy="914400"/>
          </a:xfrm>
          <a:prstGeom prst="rect">
            <a:avLst/>
          </a:prstGeom>
        </p:spPr>
      </p:pic>
      <p:graphicFrame>
        <p:nvGraphicFramePr>
          <p:cNvPr id="76" name="对象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91880" y="4810125"/>
          <a:ext cx="2919095" cy="57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25" imgW="1346200" imgH="266700" progId="Equation.KSEE3">
                  <p:embed/>
                </p:oleObj>
              </mc:Choice>
              <mc:Fallback>
                <p:oleObj name="" r:id="rId25" imgW="1346200" imgH="2667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691880" y="4810125"/>
                        <a:ext cx="2919095" cy="579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箭头连接符 77"/>
          <p:cNvCxnSpPr/>
          <p:nvPr/>
        </p:nvCxnSpPr>
        <p:spPr>
          <a:xfrm flipH="1" flipV="1">
            <a:off x="10283825" y="5402580"/>
            <a:ext cx="9525" cy="508000"/>
          </a:xfrm>
          <a:prstGeom prst="straightConnector1">
            <a:avLst/>
          </a:prstGeom>
          <a:ln w="63500">
            <a:solidFill>
              <a:schemeClr val="accent1">
                <a:alpha val="36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签名算法设计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思路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824865"/>
            <a:ext cx="4411345" cy="6714490"/>
          </a:xfrm>
          <a:prstGeom prst="rect">
            <a:avLst/>
          </a:prstGeom>
        </p:spPr>
      </p:pic>
      <p:pic>
        <p:nvPicPr>
          <p:cNvPr id="11" name="图片 10" descr="图片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1130935"/>
            <a:ext cx="5076825" cy="3638550"/>
          </a:xfrm>
          <a:prstGeom prst="rect">
            <a:avLst/>
          </a:prstGeom>
        </p:spPr>
      </p:pic>
      <p:graphicFrame>
        <p:nvGraphicFramePr>
          <p:cNvPr id="12" name="对象 -2147482597"/>
          <p:cNvGraphicFramePr>
            <a:graphicFrameLocks noChangeAspect="1"/>
          </p:cNvGraphicFramePr>
          <p:nvPr/>
        </p:nvGraphicFramePr>
        <p:xfrm>
          <a:off x="6365240" y="4889500"/>
          <a:ext cx="4969510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968500" imgH="266700" progId="Equation.3">
                  <p:embed/>
                </p:oleObj>
              </mc:Choice>
              <mc:Fallback>
                <p:oleObj name="" r:id="rId3" imgW="1968500" imgH="2667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5240" y="4889500"/>
                        <a:ext cx="4969510" cy="684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597"/>
          <p:cNvGraphicFramePr>
            <a:graphicFrameLocks noChangeAspect="1"/>
          </p:cNvGraphicFramePr>
          <p:nvPr/>
        </p:nvGraphicFramePr>
        <p:xfrm>
          <a:off x="6365240" y="5694045"/>
          <a:ext cx="144208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558800" imgH="254000" progId="Equation.3">
                  <p:embed/>
                </p:oleObj>
              </mc:Choice>
              <mc:Fallback>
                <p:oleObj name="" r:id="rId5" imgW="558800" imgH="2540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65240" y="5694045"/>
                        <a:ext cx="1442085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错误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识别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550" y="1060450"/>
            <a:ext cx="3332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第一类偏离协议：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140" y="1773555"/>
            <a:ext cx="450151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(1)没有使用正确的私钥分片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签名。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(2)没有使用正确的掩盖因子分片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(3)阶段二没有使用阶段一所选取的随机数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088" name="对象 -2147482089"/>
          <p:cNvGraphicFramePr>
            <a:graphicFrameLocks noChangeAspect="1"/>
          </p:cNvGraphicFramePr>
          <p:nvPr/>
        </p:nvGraphicFramePr>
        <p:xfrm>
          <a:off x="594995" y="2696210"/>
          <a:ext cx="35052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28600" progId="Equation.3">
                  <p:embed/>
                </p:oleObj>
              </mc:Choice>
              <mc:Fallback>
                <p:oleObj name="" r:id="rId1" imgW="1524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995" y="2696210"/>
                        <a:ext cx="350520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087" name="对象 -2147482088"/>
          <p:cNvGraphicFramePr>
            <a:graphicFrameLocks noChangeAspect="1"/>
          </p:cNvGraphicFramePr>
          <p:nvPr/>
        </p:nvGraphicFramePr>
        <p:xfrm>
          <a:off x="1364615" y="4075430"/>
          <a:ext cx="39497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77165" imgH="228600" progId="Equation.3">
                  <p:embed/>
                </p:oleObj>
              </mc:Choice>
              <mc:Fallback>
                <p:oleObj name="" r:id="rId3" imgW="177165" imgH="228600" progId="Equation.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4615" y="4075430"/>
                        <a:ext cx="394970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086" name="对象 -2147482087"/>
          <p:cNvGraphicFramePr>
            <a:graphicFrameLocks noChangeAspect="1"/>
          </p:cNvGraphicFramePr>
          <p:nvPr/>
        </p:nvGraphicFramePr>
        <p:xfrm>
          <a:off x="2787650" y="5419090"/>
          <a:ext cx="442595" cy="6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152400" imgH="228600" progId="Equation.3">
                  <p:embed/>
                </p:oleObj>
              </mc:Choice>
              <mc:Fallback>
                <p:oleObj name="" r:id="rId5" imgW="152400" imgH="228600" progId="Equation.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650" y="5419090"/>
                        <a:ext cx="442595" cy="648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" name="图片 58" descr="32303038313138363b32303039303533323bc1aacfb5c8c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345" y="2712085"/>
            <a:ext cx="914400" cy="914400"/>
          </a:xfrm>
          <a:prstGeom prst="rect">
            <a:avLst/>
          </a:prstGeom>
        </p:spPr>
      </p:pic>
      <p:graphicFrame>
        <p:nvGraphicFramePr>
          <p:cNvPr id="60" name="对象 5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40956" y="3534729"/>
          <a:ext cx="805180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9" imgW="330200" imgH="215900" progId="Equation.KSEE3">
                  <p:embed/>
                </p:oleObj>
              </mc:Choice>
              <mc:Fallback>
                <p:oleObj name="" r:id="rId9" imgW="3302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40956" y="3534729"/>
                        <a:ext cx="805180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40668" y="2939415"/>
          <a:ext cx="2266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11" imgW="939800" imgH="215900" progId="Equation.KSEE3">
                  <p:embed/>
                </p:oleObj>
              </mc:Choice>
              <mc:Fallback>
                <p:oleObj name="" r:id="rId11" imgW="939800" imgH="2159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40668" y="2939415"/>
                        <a:ext cx="2266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14741" y="2877503"/>
          <a:ext cx="2818765" cy="5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3" imgW="1168400" imgH="241300" progId="Equation.KSEE3">
                  <p:embed/>
                </p:oleObj>
              </mc:Choice>
              <mc:Fallback>
                <p:oleObj name="" r:id="rId13" imgW="1168400" imgH="2413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14741" y="2877503"/>
                        <a:ext cx="2818765" cy="5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9074785" y="2914015"/>
            <a:ext cx="457200" cy="5461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506585" y="2921000"/>
            <a:ext cx="457200" cy="5461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751185" y="2939415"/>
            <a:ext cx="355600" cy="5461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6528" y="4898390"/>
          <a:ext cx="2266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5" imgW="939800" imgH="215900" progId="Equation.KSEE3">
                  <p:embed/>
                </p:oleObj>
              </mc:Choice>
              <mc:Fallback>
                <p:oleObj name="" r:id="rId15" imgW="939800" imgH="2159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36528" y="4898390"/>
                        <a:ext cx="22669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14741" y="4836478"/>
          <a:ext cx="3033395" cy="5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7" imgW="1257300" imgH="241300" progId="Equation.KSEE3">
                  <p:embed/>
                </p:oleObj>
              </mc:Choice>
              <mc:Fallback>
                <p:oleObj name="" r:id="rId17" imgW="1257300" imgH="2413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714741" y="4836478"/>
                        <a:ext cx="3033395" cy="5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错误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识别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550" y="1060450"/>
            <a:ext cx="3332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第一类偏离协议：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140" y="1773555"/>
            <a:ext cx="4501515" cy="4227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(1)没有使用正确的私钥分片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签名。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(2)没有使用正确的掩盖因子分片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(3)阶段二没有使用阶段一所选取的随机数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5" name="对象 -2147482089"/>
          <p:cNvGraphicFramePr>
            <a:graphicFrameLocks noChangeAspect="1"/>
          </p:cNvGraphicFramePr>
          <p:nvPr/>
        </p:nvGraphicFramePr>
        <p:xfrm>
          <a:off x="594995" y="2696210"/>
          <a:ext cx="35052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28600" progId="Equation.3">
                  <p:embed/>
                </p:oleObj>
              </mc:Choice>
              <mc:Fallback>
                <p:oleObj name="" r:id="rId1" imgW="1524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995" y="2696210"/>
                        <a:ext cx="350520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088"/>
          <p:cNvGraphicFramePr>
            <a:graphicFrameLocks noChangeAspect="1"/>
          </p:cNvGraphicFramePr>
          <p:nvPr/>
        </p:nvGraphicFramePr>
        <p:xfrm>
          <a:off x="1364615" y="4075430"/>
          <a:ext cx="39497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77165" imgH="228600" progId="Equation.3">
                  <p:embed/>
                </p:oleObj>
              </mc:Choice>
              <mc:Fallback>
                <p:oleObj name="" r:id="rId3" imgW="177165" imgH="228600" progId="Equation.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4615" y="4075430"/>
                        <a:ext cx="394970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087"/>
          <p:cNvGraphicFramePr>
            <a:graphicFrameLocks noChangeAspect="1"/>
          </p:cNvGraphicFramePr>
          <p:nvPr/>
        </p:nvGraphicFramePr>
        <p:xfrm>
          <a:off x="2787650" y="5419090"/>
          <a:ext cx="442595" cy="6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52400" imgH="228600" progId="Equation.3">
                  <p:embed/>
                </p:oleObj>
              </mc:Choice>
              <mc:Fallback>
                <p:oleObj name="" r:id="rId5" imgW="152400" imgH="228600" progId="Equation.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650" y="5419090"/>
                        <a:ext cx="442595" cy="648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084"/>
          <p:cNvGraphicFramePr>
            <a:graphicFrameLocks noChangeAspect="1"/>
          </p:cNvGraphicFramePr>
          <p:nvPr/>
        </p:nvGraphicFramePr>
        <p:xfrm>
          <a:off x="7392670" y="2122170"/>
          <a:ext cx="4034790" cy="89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1143000" imgH="254000" progId="Equation.3">
                  <p:embed/>
                </p:oleObj>
              </mc:Choice>
              <mc:Fallback>
                <p:oleObj name="" r:id="rId7" imgW="1143000" imgH="254000" progId="Equation.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2670" y="2122170"/>
                        <a:ext cx="4034790" cy="8972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085"/>
          <p:cNvGraphicFramePr>
            <a:graphicFrameLocks noChangeAspect="1"/>
          </p:cNvGraphicFramePr>
          <p:nvPr/>
        </p:nvGraphicFramePr>
        <p:xfrm>
          <a:off x="6258560" y="1245235"/>
          <a:ext cx="5723890" cy="7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9" imgW="1981200" imgH="266700" progId="Equation.3">
                  <p:embed/>
                </p:oleObj>
              </mc:Choice>
              <mc:Fallback>
                <p:oleObj name="" r:id="rId9" imgW="1981200" imgH="266700" progId="Equation.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8560" y="1245235"/>
                        <a:ext cx="5723890" cy="781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913755" y="2122805"/>
            <a:ext cx="1198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验证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15" name="对象 -2147482079"/>
          <p:cNvGraphicFramePr>
            <a:graphicFrameLocks noChangeAspect="1"/>
          </p:cNvGraphicFramePr>
          <p:nvPr/>
        </p:nvGraphicFramePr>
        <p:xfrm>
          <a:off x="5737860" y="3132455"/>
          <a:ext cx="624459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1" imgW="1688465" imgH="254000" progId="Equation.3">
                  <p:embed/>
                </p:oleObj>
              </mc:Choice>
              <mc:Fallback>
                <p:oleObj name="" r:id="rId11" imgW="1688465" imgH="254000" progId="Equation.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37860" y="3132455"/>
                        <a:ext cx="624459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078"/>
          <p:cNvGraphicFramePr>
            <a:graphicFrameLocks noChangeAspect="1"/>
          </p:cNvGraphicFramePr>
          <p:nvPr/>
        </p:nvGraphicFramePr>
        <p:xfrm>
          <a:off x="4619625" y="4304665"/>
          <a:ext cx="7496810" cy="73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3" imgW="2831465" imgH="279400" progId="Equation.3">
                  <p:embed/>
                </p:oleObj>
              </mc:Choice>
              <mc:Fallback>
                <p:oleObj name="" r:id="rId13" imgW="2831465" imgH="279400" progId="Equation.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9625" y="4304665"/>
                        <a:ext cx="7496810" cy="732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089"/>
          <p:cNvGraphicFramePr>
            <a:graphicFrameLocks noChangeAspect="1"/>
          </p:cNvGraphicFramePr>
          <p:nvPr/>
        </p:nvGraphicFramePr>
        <p:xfrm>
          <a:off x="6258560" y="5387340"/>
          <a:ext cx="1390015" cy="74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5" imgW="419100" imgH="228600" progId="Equation.3">
                  <p:embed/>
                </p:oleObj>
              </mc:Choice>
              <mc:Fallback>
                <p:oleObj name="" r:id="rId15" imgW="4191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58560" y="5387340"/>
                        <a:ext cx="1390015" cy="74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-2147482089"/>
          <p:cNvGraphicFramePr>
            <a:graphicFrameLocks noChangeAspect="1"/>
          </p:cNvGraphicFramePr>
          <p:nvPr/>
        </p:nvGraphicFramePr>
        <p:xfrm>
          <a:off x="8443595" y="5396865"/>
          <a:ext cx="2501265" cy="72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7" imgW="774065" imgH="228600" progId="Equation.3">
                  <p:embed/>
                </p:oleObj>
              </mc:Choice>
              <mc:Fallback>
                <p:oleObj name="" r:id="rId17" imgW="774065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443595" y="5396865"/>
                        <a:ext cx="2501265" cy="7226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错误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识别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550" y="1060450"/>
            <a:ext cx="3332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第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二类偏离协议：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140" y="1773555"/>
            <a:ext cx="4501515" cy="2848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(2)没有使用正确的掩盖因子分片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(3)阶段二没有使用阶段一所选取的随机数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6" name="对象 -2147482088"/>
          <p:cNvGraphicFramePr>
            <a:graphicFrameLocks noChangeAspect="1"/>
          </p:cNvGraphicFramePr>
          <p:nvPr/>
        </p:nvGraphicFramePr>
        <p:xfrm>
          <a:off x="1326515" y="2703830"/>
          <a:ext cx="39497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77165" imgH="228600" progId="Equation.3">
                  <p:embed/>
                </p:oleObj>
              </mc:Choice>
              <mc:Fallback>
                <p:oleObj name="" r:id="rId1" imgW="177165" imgH="228600" progId="Equation.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6515" y="2703830"/>
                        <a:ext cx="394970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087"/>
          <p:cNvGraphicFramePr>
            <a:graphicFrameLocks noChangeAspect="1"/>
          </p:cNvGraphicFramePr>
          <p:nvPr/>
        </p:nvGraphicFramePr>
        <p:xfrm>
          <a:off x="2724150" y="3973195"/>
          <a:ext cx="442595" cy="6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52400" imgH="228600" progId="Equation.3">
                  <p:embed/>
                </p:oleObj>
              </mc:Choice>
              <mc:Fallback>
                <p:oleObj name="" r:id="rId3" imgW="152400" imgH="228600" progId="Equation.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4150" y="3973195"/>
                        <a:ext cx="442595" cy="648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04368" y="2031048"/>
          <a:ext cx="3401060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5" imgW="1409700" imgH="228600" progId="Equation.KSEE3">
                  <p:embed/>
                </p:oleObj>
              </mc:Choice>
              <mc:Fallback>
                <p:oleObj name="" r:id="rId5" imgW="1409700" imgH="2286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4368" y="2031048"/>
                        <a:ext cx="3401060" cy="551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68771" y="3421063"/>
          <a:ext cx="4073525" cy="551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7" imgW="1688465" imgH="228600" progId="Equation.KSEE3">
                  <p:embed/>
                </p:oleObj>
              </mc:Choice>
              <mc:Fallback>
                <p:oleObj name="" r:id="rId7" imgW="1688465" imgH="2286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8771" y="3421063"/>
                        <a:ext cx="4073525" cy="551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>
            <a:off x="8734425" y="2628900"/>
            <a:ext cx="0" cy="787400"/>
          </a:xfrm>
          <a:prstGeom prst="straightConnector1">
            <a:avLst/>
          </a:prstGeom>
          <a:ln w="63500">
            <a:solidFill>
              <a:schemeClr val="accent1">
                <a:alpha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861425" y="3427095"/>
            <a:ext cx="292735" cy="5461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94625" y="3503295"/>
            <a:ext cx="292735" cy="5461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计算性能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1408430"/>
            <a:ext cx="9235440" cy="4041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计算性能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305" y="1485900"/>
            <a:ext cx="9344025" cy="3886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研究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工作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855" y="1534795"/>
            <a:ext cx="10226040" cy="4916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800" b="0">
                <a:latin typeface="+mn-ea"/>
              </a:rPr>
              <a:t>1</a:t>
            </a:r>
            <a:r>
              <a:rPr lang="zh-CN" altLang="en-US" sz="2800" b="0">
                <a:latin typeface="+mn-ea"/>
              </a:rPr>
              <a:t>、提出了一个基于</a:t>
            </a:r>
            <a:r>
              <a:rPr lang="en-US" altLang="zh-CN" sz="2800" b="0">
                <a:latin typeface="+mn-ea"/>
              </a:rPr>
              <a:t>ECDSA</a:t>
            </a:r>
            <a:r>
              <a:rPr lang="zh-CN" altLang="en-US" sz="2800" b="0">
                <a:latin typeface="+mn-ea"/>
              </a:rPr>
              <a:t>的门限盲签名方案</a:t>
            </a:r>
            <a:r>
              <a:rPr lang="en-US" altLang="zh-CN" sz="2800" b="0">
                <a:latin typeface="+mn-ea"/>
              </a:rPr>
              <a:t>——TB-ECDSA(Threshold Blind ECDSA)</a:t>
            </a:r>
            <a:endParaRPr lang="zh-CN" altLang="en-US" sz="2800" b="0">
              <a:latin typeface="+mn-ea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latin typeface="+mn-ea"/>
              </a:rPr>
              <a:t>	</a:t>
            </a:r>
            <a:r>
              <a:rPr lang="zh-CN" altLang="en-US" sz="2800" b="0">
                <a:latin typeface="+mn-ea"/>
              </a:rPr>
              <a:t>（</a:t>
            </a:r>
            <a:r>
              <a:rPr lang="en-US" altLang="zh-CN" sz="2800" b="0">
                <a:latin typeface="+mn-ea"/>
              </a:rPr>
              <a:t>1</a:t>
            </a:r>
            <a:r>
              <a:rPr lang="zh-CN" altLang="en-US" sz="2800" b="0">
                <a:latin typeface="+mn-ea"/>
              </a:rPr>
              <a:t>）方案具有如下特性：门限签名特性，盲性，不可链接性，错误识别，用户匿名性</a:t>
            </a:r>
            <a:endParaRPr lang="zh-CN" altLang="en-US" sz="2800" b="0">
              <a:latin typeface="+mn-ea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latin typeface="+mn-ea"/>
              </a:rPr>
              <a:t>	</a:t>
            </a:r>
            <a:r>
              <a:rPr lang="zh-CN" altLang="en-US" sz="2800" b="0">
                <a:latin typeface="+mn-ea"/>
              </a:rPr>
              <a:t>（</a:t>
            </a:r>
            <a:r>
              <a:rPr lang="en-US" altLang="zh-CN" sz="2800" b="0">
                <a:latin typeface="+mn-ea"/>
              </a:rPr>
              <a:t>2</a:t>
            </a:r>
            <a:r>
              <a:rPr lang="zh-CN" altLang="en-US" sz="2800" b="0">
                <a:latin typeface="+mn-ea"/>
              </a:rPr>
              <a:t>）提出了一个多方协同计算各自秘密值的乘积的方法。</a:t>
            </a:r>
            <a:endParaRPr lang="zh-CN" altLang="en-US" sz="2800" b="0">
              <a:latin typeface="+mn-ea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latin typeface="+mn-ea"/>
              </a:rPr>
              <a:t>	</a:t>
            </a:r>
            <a:r>
              <a:rPr lang="zh-CN" altLang="en-US" sz="2800" b="0">
                <a:latin typeface="+mn-ea"/>
              </a:rPr>
              <a:t>（</a:t>
            </a:r>
            <a:r>
              <a:rPr lang="en-US" altLang="zh-CN" sz="2800" b="0">
                <a:latin typeface="+mn-ea"/>
              </a:rPr>
              <a:t>3</a:t>
            </a:r>
            <a:r>
              <a:rPr lang="zh-CN" altLang="en-US" sz="2800" b="0">
                <a:latin typeface="+mn-ea"/>
              </a:rPr>
              <a:t>）将本方案的运行耗时与其他方案进行比较</a:t>
            </a:r>
            <a:endParaRPr lang="zh-CN" altLang="en-US" sz="2800" b="0">
              <a:latin typeface="+mn-ea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latin typeface="+mn-ea"/>
              </a:rPr>
              <a:t>2</a:t>
            </a:r>
            <a:r>
              <a:rPr lang="zh-CN" altLang="en-US" sz="2800" b="0">
                <a:latin typeface="+mn-ea"/>
              </a:rPr>
              <a:t>、基于该方案实现门限盲签名系统</a:t>
            </a:r>
            <a:endParaRPr lang="zh-CN" altLang="en-US" sz="2800" b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计算性能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1285875"/>
            <a:ext cx="11248390" cy="4857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计算性能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80" y="1068070"/>
            <a:ext cx="8296275" cy="5076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基于ECDSA的门限盲签名方案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计算性能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分析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1174750"/>
            <a:ext cx="5715000" cy="499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0" y="1402715"/>
            <a:ext cx="5450840" cy="4763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基于ECDSA的门限盲签名系统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系统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结构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5" name="图片 35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824865"/>
            <a:ext cx="8670925" cy="5541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基于ECDSA的门限盲签名系统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系统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测试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925" y="1143000"/>
            <a:ext cx="3154680" cy="1470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1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、功能验证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测试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、性能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测试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2613025"/>
            <a:ext cx="10144125" cy="3981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总结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Arial" panose="020B0604020202020204" pitchFamily="34" charset="0"/>
              </a:rPr>
              <a:t>和展望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725" y="3505200"/>
            <a:ext cx="11262360" cy="2159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1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、增加签名者间的匿名性，使签名者无法得知哪个签名者与他共同完成一次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签名。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、可以添加、删除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签名者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0090" y="1473200"/>
            <a:ext cx="11262360" cy="14700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1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、提出了一个基于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ECDSA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的门限盲签名方案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2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、基于该方案构建了一个门限盲签名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系统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9550" y="3039110"/>
            <a:ext cx="1554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展望：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550" y="918210"/>
            <a:ext cx="1554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总结：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</a:rPr>
              <a:t>相关技术理论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97050"/>
            <a:ext cx="9034145" cy="3120390"/>
          </a:xfrm>
        </p:spPr>
        <p:txBody>
          <a:bodyPr/>
          <a:p>
            <a:r>
              <a:rPr lang="en-US" altLang="zh-CN" sz="3200"/>
              <a:t>Shamir</a:t>
            </a:r>
            <a:r>
              <a:rPr sz="3200"/>
              <a:t>秘密共享</a:t>
            </a:r>
            <a:endParaRPr sz="3200"/>
          </a:p>
          <a:p>
            <a:r>
              <a:rPr lang="en-US" altLang="zh-CN" sz="3200">
                <a:sym typeface="+mn-ea"/>
              </a:rPr>
              <a:t>Paillier</a:t>
            </a:r>
            <a:r>
              <a:rPr sz="3200">
                <a:sym typeface="+mn-ea"/>
              </a:rPr>
              <a:t>同态加密修改方案</a:t>
            </a:r>
            <a:endParaRPr sz="3200">
              <a:sym typeface="+mn-ea"/>
            </a:endParaRPr>
          </a:p>
          <a:p>
            <a:r>
              <a:rPr sz="3200">
                <a:sym typeface="+mn-ea"/>
              </a:rPr>
              <a:t>判定性Decisional Diffie-Helman(DDH)假设</a:t>
            </a:r>
            <a:endParaRPr sz="3200"/>
          </a:p>
          <a:p>
            <a:r>
              <a:rPr lang="en-US" altLang="zh-CN" sz="3200"/>
              <a:t>ECDSA</a:t>
            </a:r>
            <a:r>
              <a:rPr sz="3200"/>
              <a:t>数字签名方案</a:t>
            </a:r>
            <a:endParaRPr sz="32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相关技术理论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-</a:t>
            </a:r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Shamir秘密共享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550" y="1233170"/>
            <a:ext cx="11479530" cy="1272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400" b="0">
                <a:latin typeface="+mn-ea"/>
              </a:rPr>
              <a:t>算法可以将一个秘密值分成n个分片，当得知的分片数量大于一个阈值时，才可以从分片中还原出秘密值。基本原理是利用多项式插值。</a:t>
            </a:r>
            <a:endParaRPr lang="zh-CN" altLang="en-US" sz="2400" b="0">
              <a:latin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14960" y="2488565"/>
            <a:ext cx="10275570" cy="681990"/>
            <a:chOff x="573" y="4082"/>
            <a:chExt cx="16182" cy="1074"/>
          </a:xfrm>
        </p:grpSpPr>
        <p:sp>
          <p:nvSpPr>
            <p:cNvPr id="11" name="文本框 10"/>
            <p:cNvSpPr txBox="1"/>
            <p:nvPr/>
          </p:nvSpPr>
          <p:spPr>
            <a:xfrm>
              <a:off x="573" y="4082"/>
              <a:ext cx="16182" cy="10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304800">
                <a:lnSpc>
                  <a:spcPct val="160000"/>
                </a:lnSpc>
              </a:pP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对于一个秘密值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，以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为常数项构造一个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次多项式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  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:</a:t>
              </a:r>
              <a:endPara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  <p:graphicFrame>
          <p:nvGraphicFramePr>
            <p:cNvPr id="-2147482623" name="对象 -2147482624"/>
            <p:cNvGraphicFramePr>
              <a:graphicFrameLocks noChangeAspect="1"/>
            </p:cNvGraphicFramePr>
            <p:nvPr/>
          </p:nvGraphicFramePr>
          <p:xfrm>
            <a:off x="4761" y="4433"/>
            <a:ext cx="671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127000" imgH="139700" progId="Equation.3">
                    <p:embed/>
                  </p:oleObj>
                </mc:Choice>
                <mc:Fallback>
                  <p:oleObj name="" r:id="rId1" imgW="127000" imgH="1397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61" y="4433"/>
                          <a:ext cx="671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-2147482624"/>
            <p:cNvGraphicFramePr>
              <a:graphicFrameLocks noChangeAspect="1"/>
            </p:cNvGraphicFramePr>
            <p:nvPr/>
          </p:nvGraphicFramePr>
          <p:xfrm>
            <a:off x="6305" y="4434"/>
            <a:ext cx="671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3" imgW="127000" imgH="139700" progId="Equation.3">
                    <p:embed/>
                  </p:oleObj>
                </mc:Choice>
                <mc:Fallback>
                  <p:oleObj name="" r:id="rId3" imgW="127000" imgH="1397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305" y="4434"/>
                          <a:ext cx="671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-2147482621" name="对象 -2147482622"/>
            <p:cNvGraphicFramePr>
              <a:graphicFrameLocks noChangeAspect="1"/>
            </p:cNvGraphicFramePr>
            <p:nvPr/>
          </p:nvGraphicFramePr>
          <p:xfrm>
            <a:off x="10841" y="4433"/>
            <a:ext cx="386" cy="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4" imgW="88265" imgH="152400" progId="Equation.3">
                    <p:embed/>
                  </p:oleObj>
                </mc:Choice>
                <mc:Fallback>
                  <p:oleObj name="" r:id="rId4" imgW="88265" imgH="152400" progId="Equation.3">
                    <p:embed/>
                    <p:pic>
                      <p:nvPicPr>
                        <p:cNvPr id="0" name="图片 1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841" y="4433"/>
                          <a:ext cx="386" cy="7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-2147482620" name="对象 -2147482621"/>
            <p:cNvGraphicFramePr>
              <a:graphicFrameLocks noChangeAspect="1"/>
            </p:cNvGraphicFramePr>
            <p:nvPr/>
          </p:nvGraphicFramePr>
          <p:xfrm>
            <a:off x="13348" y="4488"/>
            <a:ext cx="1223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6" imgW="342900" imgH="203200" progId="Equation.3">
                    <p:embed/>
                  </p:oleObj>
                </mc:Choice>
                <mc:Fallback>
                  <p:oleObj name="" r:id="rId6" imgW="342900" imgH="203200" progId="Equation.3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348" y="4488"/>
                          <a:ext cx="1223" cy="6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-2147482619" name="对象 -2147482620"/>
          <p:cNvGraphicFramePr>
            <a:graphicFrameLocks noChangeAspect="1"/>
          </p:cNvGraphicFramePr>
          <p:nvPr/>
        </p:nvGraphicFramePr>
        <p:xfrm>
          <a:off x="2670810" y="3197860"/>
          <a:ext cx="5719445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8" imgW="1905000" imgH="241300" progId="Equation.KSEE3">
                  <p:embed/>
                </p:oleObj>
              </mc:Choice>
              <mc:Fallback>
                <p:oleObj name="" r:id="rId8" imgW="1905000" imgH="241300" progId="Equation.KSEE3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70810" y="3197860"/>
                        <a:ext cx="5719445" cy="724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278130" y="3806190"/>
            <a:ext cx="8035290" cy="681990"/>
            <a:chOff x="551" y="6418"/>
            <a:chExt cx="12654" cy="1074"/>
          </a:xfrm>
        </p:grpSpPr>
        <p:graphicFrame>
          <p:nvGraphicFramePr>
            <p:cNvPr id="-2147482615" name="对象 -2147482616"/>
            <p:cNvGraphicFramePr>
              <a:graphicFrameLocks noChangeAspect="1"/>
            </p:cNvGraphicFramePr>
            <p:nvPr/>
          </p:nvGraphicFramePr>
          <p:xfrm>
            <a:off x="5468" y="6753"/>
            <a:ext cx="2016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10" imgW="660400" imgH="228600" progId="Equation.3">
                    <p:embed/>
                  </p:oleObj>
                </mc:Choice>
                <mc:Fallback>
                  <p:oleObj name="" r:id="rId10" imgW="660400" imgH="228600" progId="Equation.3">
                    <p:embed/>
                    <p:pic>
                      <p:nvPicPr>
                        <p:cNvPr id="0" name="图片 17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68" y="6753"/>
                          <a:ext cx="2016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551" y="6418"/>
              <a:ext cx="12654" cy="10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indent="304800">
                <a:lnSpc>
                  <a:spcPct val="160000"/>
                </a:lnSpc>
              </a:pP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对于不同的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，都有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        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作为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</a:t>
              </a:r>
              <a:r>
                <a:rPr lang="zh-CN" altLang="en-US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的秘密分片</a:t>
              </a:r>
              <a:r>
                <a:rPr lang="en-US" altLang="zh-CN" sz="2400" b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          </a:t>
              </a:r>
              <a:endPara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503" y="6730"/>
            <a:ext cx="507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2" imgW="152400" imgH="228600" progId="Equation.KSEE3">
                    <p:embed/>
                  </p:oleObj>
                </mc:Choice>
                <mc:Fallback>
                  <p:oleObj name="" r:id="rId12" imgW="152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503" y="6730"/>
                          <a:ext cx="507" cy="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-2147482624"/>
            <p:cNvGraphicFramePr>
              <a:graphicFrameLocks noChangeAspect="1"/>
            </p:cNvGraphicFramePr>
            <p:nvPr/>
          </p:nvGraphicFramePr>
          <p:xfrm>
            <a:off x="8509" y="6803"/>
            <a:ext cx="671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4" imgW="127000" imgH="139700" progId="Equation.3">
                    <p:embed/>
                  </p:oleObj>
                </mc:Choice>
                <mc:Fallback>
                  <p:oleObj name="" r:id="rId14" imgW="127000" imgH="1397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509" y="6803"/>
                          <a:ext cx="671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文本框 24"/>
          <p:cNvSpPr txBox="1"/>
          <p:nvPr/>
        </p:nvSpPr>
        <p:spPr>
          <a:xfrm>
            <a:off x="274955" y="4576445"/>
            <a:ext cx="7711440" cy="6819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当收集到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t+1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个分片时，可以通过这样的计算重建秘密</a:t>
            </a:r>
            <a:endParaRPr lang="zh-CN" altLang="en-US" sz="2400" b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-2147482614" name="对象 -2147482615"/>
          <p:cNvGraphicFramePr>
            <a:graphicFrameLocks noChangeAspect="1"/>
          </p:cNvGraphicFramePr>
          <p:nvPr/>
        </p:nvGraphicFramePr>
        <p:xfrm>
          <a:off x="8362315" y="4486910"/>
          <a:ext cx="2369185" cy="1130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5" imgW="939800" imgH="444500" progId="Equation.3">
                  <p:embed/>
                </p:oleObj>
              </mc:Choice>
              <mc:Fallback>
                <p:oleObj name="" r:id="rId15" imgW="939800" imgH="444500" progId="Equation.3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362315" y="4486910"/>
                        <a:ext cx="2369185" cy="1130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3" name="对象 -2147482614"/>
          <p:cNvGraphicFramePr>
            <a:graphicFrameLocks noChangeAspect="1"/>
          </p:cNvGraphicFramePr>
          <p:nvPr/>
        </p:nvGraphicFramePr>
        <p:xfrm>
          <a:off x="8539480" y="5803265"/>
          <a:ext cx="201422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7" imgW="901700" imgH="342900" progId="Equation.3">
                  <p:embed/>
                </p:oleObj>
              </mc:Choice>
              <mc:Fallback>
                <p:oleObj name="" r:id="rId17" imgW="901700" imgH="342900" progId="Equation.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539480" y="5803265"/>
                        <a:ext cx="2014220" cy="758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相关技术理论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-</a:t>
            </a:r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Paillier同态加密修改方案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-2147482554" name="对象 -2147482555"/>
          <p:cNvGraphicFramePr>
            <a:graphicFrameLocks noChangeAspect="1"/>
          </p:cNvGraphicFramePr>
          <p:nvPr/>
        </p:nvGraphicFramePr>
        <p:xfrm>
          <a:off x="4078605" y="2052320"/>
          <a:ext cx="3496310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447800" imgH="203200" progId="Equation.3">
                  <p:embed/>
                </p:oleObj>
              </mc:Choice>
              <mc:Fallback>
                <p:oleObj name="" r:id="rId1" imgW="1447800" imgH="2032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8605" y="2052320"/>
                        <a:ext cx="3496310" cy="488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53" name="对象 -2147482554"/>
          <p:cNvGraphicFramePr>
            <a:graphicFrameLocks noChangeAspect="1"/>
          </p:cNvGraphicFramePr>
          <p:nvPr/>
        </p:nvGraphicFramePr>
        <p:xfrm>
          <a:off x="4753610" y="2540635"/>
          <a:ext cx="24161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104900" imgH="203200" progId="Equation.3">
                  <p:embed/>
                </p:oleObj>
              </mc:Choice>
              <mc:Fallback>
                <p:oleObj name="" r:id="rId3" imgW="1104900" imgH="203200" progId="Equation.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53610" y="2540635"/>
                        <a:ext cx="2416175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9550" y="1280795"/>
            <a:ext cx="3535680" cy="6819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同态加密具有以下性质</a:t>
            </a:r>
            <a:endParaRPr lang="zh-CN" altLang="en-US" sz="2400" b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9550" y="2947035"/>
            <a:ext cx="10709275" cy="6819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Paillier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方案中，私钥为两个大素数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p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、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t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。公钥为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N=pt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。加密的明文是模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N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的</a:t>
            </a:r>
            <a:endParaRPr lang="zh-CN" altLang="en-US" sz="2400" b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554"/>
          <p:cNvGraphicFramePr>
            <a:graphicFrameLocks noChangeAspect="1"/>
          </p:cNvGraphicFramePr>
          <p:nvPr/>
        </p:nvGraphicFramePr>
        <p:xfrm>
          <a:off x="4460240" y="3768090"/>
          <a:ext cx="300291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1371600" imgH="203200" progId="Equation.3">
                  <p:embed/>
                </p:oleObj>
              </mc:Choice>
              <mc:Fallback>
                <p:oleObj name="" r:id="rId7" imgW="1371600" imgH="203200" progId="Equation.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0240" y="3768090"/>
                        <a:ext cx="3002915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09550" y="4209415"/>
            <a:ext cx="10709275" cy="681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但是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ECDSA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计算是模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q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的</a:t>
            </a:r>
            <a:r>
              <a:rPr lang="en-US" altLang="zh-CN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,q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是椭圆曲线群的</a:t>
            </a:r>
            <a:r>
              <a:rPr lang="zh-CN" altLang="en-US" sz="24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阶</a:t>
            </a:r>
            <a:endParaRPr lang="zh-CN" altLang="en-US" sz="2400" b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-2147482596" name="对象 -2147482597"/>
          <p:cNvGraphicFramePr>
            <a:graphicFrameLocks noChangeAspect="1"/>
          </p:cNvGraphicFramePr>
          <p:nvPr/>
        </p:nvGraphicFramePr>
        <p:xfrm>
          <a:off x="4423410" y="4891405"/>
          <a:ext cx="303974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333500" imgH="228600" progId="Equation.3">
                  <p:embed/>
                </p:oleObj>
              </mc:Choice>
              <mc:Fallback>
                <p:oleObj name="" r:id="rId9" imgW="1333500" imgH="228600" progId="Equation.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3410" y="4891405"/>
                        <a:ext cx="3039745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-2147482597"/>
          <p:cNvGraphicFramePr>
            <a:graphicFrameLocks noChangeAspect="1"/>
          </p:cNvGraphicFramePr>
          <p:nvPr/>
        </p:nvGraphicFramePr>
        <p:xfrm>
          <a:off x="4133850" y="5640388"/>
          <a:ext cx="3618865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1" imgW="1587500" imgH="203200" progId="Equation.3">
                  <p:embed/>
                </p:oleObj>
              </mc:Choice>
              <mc:Fallback>
                <p:oleObj name="" r:id="rId11" imgW="1587500" imgH="203200" progId="Equation.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3850" y="5640388"/>
                        <a:ext cx="3618865" cy="472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相关技术理论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-</a:t>
            </a:r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Paillier同态加密修改方案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9555" y="1022985"/>
            <a:ext cx="6443980" cy="2159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4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修改方案：</a:t>
            </a:r>
            <a:endParaRPr lang="zh-CN" altLang="en-US" sz="2400" b="1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私钥：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p</a:t>
            </a: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q</a:t>
            </a: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、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t </a:t>
            </a: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三个大素数，其中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q</a:t>
            </a: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为椭圆曲线的阶</a:t>
            </a:r>
            <a:endParaRPr lang="zh-CN" altLang="en-US" sz="20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公钥：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N = pqt</a:t>
            </a:r>
            <a:endParaRPr lang="en-US" altLang="zh-CN" sz="2000" b="1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  <a:p>
            <a:pPr indent="304800">
              <a:lnSpc>
                <a:spcPct val="160000"/>
              </a:lnSpc>
            </a:pP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加密：消息</a:t>
            </a:r>
            <a:r>
              <a:rPr lang="en-US" altLang="zh-CN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 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m </a:t>
            </a: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选取随机数</a:t>
            </a:r>
            <a:r>
              <a:rPr lang="en-US" altLang="zh-CN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 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r </a:t>
            </a: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，要求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r</a:t>
            </a: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与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N</a:t>
            </a: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uFillTx/>
                <a:latin typeface="Times New Roman" panose="02020603050405020304" charset="0"/>
              </a:rPr>
              <a:t>互素</a:t>
            </a:r>
            <a:endParaRPr lang="zh-CN" altLang="en-US" sz="2000" b="0">
              <a:solidFill>
                <a:schemeClr val="accent2">
                  <a:lumMod val="75000"/>
                </a:schemeClr>
              </a:solidFill>
              <a:uFillTx/>
              <a:latin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5545" y="2078355"/>
            <a:ext cx="4124960" cy="46069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60" y="824865"/>
            <a:ext cx="5109845" cy="1253490"/>
          </a:xfrm>
          <a:prstGeom prst="rect">
            <a:avLst/>
          </a:prstGeom>
        </p:spPr>
      </p:pic>
      <p:graphicFrame>
        <p:nvGraphicFramePr>
          <p:cNvPr id="-2147482538" name="对象 -2147482539"/>
          <p:cNvGraphicFramePr>
            <a:graphicFrameLocks noChangeAspect="1"/>
          </p:cNvGraphicFramePr>
          <p:nvPr/>
        </p:nvGraphicFramePr>
        <p:xfrm>
          <a:off x="1958975" y="3349625"/>
          <a:ext cx="3025140" cy="63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4" imgW="1104900" imgH="228600" progId="Equation.3">
                  <p:embed/>
                </p:oleObj>
              </mc:Choice>
              <mc:Fallback>
                <p:oleObj name="" r:id="rId4" imgW="1104900" imgH="228600" progId="Equation.3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8975" y="3349625"/>
                        <a:ext cx="3025140" cy="639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217805" y="3728085"/>
            <a:ext cx="12496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0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解密：</a:t>
            </a:r>
            <a:endParaRPr lang="zh-CN" altLang="en-US" sz="2000" b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-2147482536" name="对象 -2147482537"/>
          <p:cNvGraphicFramePr>
            <a:graphicFrameLocks noChangeAspect="1"/>
          </p:cNvGraphicFramePr>
          <p:nvPr/>
        </p:nvGraphicFramePr>
        <p:xfrm>
          <a:off x="217805" y="4450080"/>
          <a:ext cx="7222490" cy="92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6" imgW="3492500" imgH="444500" progId="Equation.3">
                  <p:embed/>
                </p:oleObj>
              </mc:Choice>
              <mc:Fallback>
                <p:oleObj name="" r:id="rId6" imgW="3492500" imgH="444500" progId="Equation.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7805" y="4450080"/>
                        <a:ext cx="7222490" cy="9245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35915" y="5374640"/>
            <a:ext cx="33324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latin typeface="+mn-ea"/>
              </a:rPr>
              <a:t>同态加密性质不变</a:t>
            </a:r>
            <a:endParaRPr lang="zh-CN" altLang="en-US" sz="2800" b="1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相关技术理论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-</a:t>
            </a:r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判定性Decisional Diffie-Helman(DDH)假设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575" y="1631950"/>
            <a:ext cx="9866630" cy="2159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给定阶为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的循环群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，其中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是一个大素数，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为循环群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的生成元，无法在多项式时间内区分以下两个四元组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和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+mn-ea"/>
              </a:rPr>
              <a:t>，其中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-2147482535" name="对象 -2147482536"/>
          <p:cNvGraphicFramePr>
            <a:graphicFrameLocks noChangeAspect="1"/>
          </p:cNvGraphicFramePr>
          <p:nvPr/>
        </p:nvGraphicFramePr>
        <p:xfrm>
          <a:off x="2633345" y="1953260"/>
          <a:ext cx="363855" cy="45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7000" imgH="165100" progId="Equation.3">
                  <p:embed/>
                </p:oleObj>
              </mc:Choice>
              <mc:Fallback>
                <p:oleObj name="" r:id="rId1" imgW="127000" imgH="165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3345" y="1953260"/>
                        <a:ext cx="363855" cy="455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34" name="对象 -2147482535"/>
          <p:cNvGraphicFramePr>
            <a:graphicFrameLocks noChangeAspect="1"/>
          </p:cNvGraphicFramePr>
          <p:nvPr/>
        </p:nvGraphicFramePr>
        <p:xfrm>
          <a:off x="4535805" y="1932940"/>
          <a:ext cx="401955" cy="45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65100" imgH="177165" progId="Equation.3">
                  <p:embed/>
                </p:oleObj>
              </mc:Choice>
              <mc:Fallback>
                <p:oleObj name="" r:id="rId3" imgW="165100" imgH="177165" progId="Equation.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5805" y="1932940"/>
                        <a:ext cx="401955" cy="4565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35"/>
          <p:cNvGraphicFramePr>
            <a:graphicFrameLocks noChangeAspect="1"/>
          </p:cNvGraphicFramePr>
          <p:nvPr/>
        </p:nvGraphicFramePr>
        <p:xfrm>
          <a:off x="10530840" y="1943100"/>
          <a:ext cx="401955" cy="45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165100" imgH="177165" progId="Equation.3">
                  <p:embed/>
                </p:oleObj>
              </mc:Choice>
              <mc:Fallback>
                <p:oleObj name="" r:id="rId5" imgW="165100" imgH="177165" progId="Equation.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30840" y="1943100"/>
                        <a:ext cx="401955" cy="4565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32" name="对象 -2147482533"/>
          <p:cNvGraphicFramePr>
            <a:graphicFrameLocks noChangeAspect="1"/>
          </p:cNvGraphicFramePr>
          <p:nvPr/>
        </p:nvGraphicFramePr>
        <p:xfrm>
          <a:off x="8674735" y="1933575"/>
          <a:ext cx="404495" cy="4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139700" imgH="165100" progId="Equation.3">
                  <p:embed/>
                </p:oleObj>
              </mc:Choice>
              <mc:Fallback>
                <p:oleObj name="" r:id="rId6" imgW="139700" imgH="165100" progId="Equation.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74735" y="1933575"/>
                        <a:ext cx="404495" cy="466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536"/>
          <p:cNvGraphicFramePr>
            <a:graphicFrameLocks noChangeAspect="1"/>
          </p:cNvGraphicFramePr>
          <p:nvPr/>
        </p:nvGraphicFramePr>
        <p:xfrm>
          <a:off x="5990590" y="1933575"/>
          <a:ext cx="363855" cy="45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127000" imgH="165100" progId="Equation.3">
                  <p:embed/>
                </p:oleObj>
              </mc:Choice>
              <mc:Fallback>
                <p:oleObj name="" r:id="rId8" imgW="127000" imgH="165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90590" y="1933575"/>
                        <a:ext cx="363855" cy="455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30" name="对象 -2147482531"/>
          <p:cNvGraphicFramePr>
            <a:graphicFrameLocks noChangeAspect="1"/>
          </p:cNvGraphicFramePr>
          <p:nvPr/>
        </p:nvGraphicFramePr>
        <p:xfrm>
          <a:off x="9079230" y="2626995"/>
          <a:ext cx="408940" cy="40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52400" imgH="165100" progId="Equation.3">
                  <p:embed/>
                </p:oleObj>
              </mc:Choice>
              <mc:Fallback>
                <p:oleObj name="" r:id="rId9" imgW="152400" imgH="165100" progId="Equation.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79230" y="2626995"/>
                        <a:ext cx="408940" cy="408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29" name="对象 -2147482530"/>
          <p:cNvGraphicFramePr>
            <a:graphicFrameLocks noChangeAspect="1"/>
          </p:cNvGraphicFramePr>
          <p:nvPr/>
        </p:nvGraphicFramePr>
        <p:xfrm>
          <a:off x="9904730" y="2626995"/>
          <a:ext cx="427990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165100" imgH="165100" progId="Equation.3">
                  <p:embed/>
                </p:oleObj>
              </mc:Choice>
              <mc:Fallback>
                <p:oleObj name="" r:id="rId11" imgW="165100" imgH="165100" progId="Equation.3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4730" y="2626995"/>
                        <a:ext cx="427990" cy="427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27" name="对象 -2147482528"/>
          <p:cNvGraphicFramePr>
            <a:graphicFrameLocks noChangeAspect="1"/>
          </p:cNvGraphicFramePr>
          <p:nvPr/>
        </p:nvGraphicFramePr>
        <p:xfrm>
          <a:off x="4505960" y="3813175"/>
          <a:ext cx="2698115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3" imgW="1130300" imgH="228600" progId="Equation.3">
                  <p:embed/>
                </p:oleObj>
              </mc:Choice>
              <mc:Fallback>
                <p:oleObj name="" r:id="rId13" imgW="1130300" imgH="228600" progId="Equation.3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05960" y="3813175"/>
                        <a:ext cx="2698115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26" name="对象 -2147482527"/>
          <p:cNvGraphicFramePr>
            <a:graphicFrameLocks noChangeAspect="1"/>
          </p:cNvGraphicFramePr>
          <p:nvPr/>
        </p:nvGraphicFramePr>
        <p:xfrm>
          <a:off x="4455160" y="4497070"/>
          <a:ext cx="279971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5" imgW="1219200" imgH="228600" progId="Equation.3">
                  <p:embed/>
                </p:oleObj>
              </mc:Choice>
              <mc:Fallback>
                <p:oleObj name="" r:id="rId15" imgW="1219200" imgH="228600" progId="Equation.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55160" y="4497070"/>
                        <a:ext cx="2799715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28" name="对象 -2147482529"/>
          <p:cNvGraphicFramePr>
            <a:graphicFrameLocks noChangeAspect="1"/>
          </p:cNvGraphicFramePr>
          <p:nvPr/>
        </p:nvGraphicFramePr>
        <p:xfrm>
          <a:off x="1560830" y="3167380"/>
          <a:ext cx="143637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7" imgW="673100" imgH="241300" progId="Equation.3">
                  <p:embed/>
                </p:oleObj>
              </mc:Choice>
              <mc:Fallback>
                <p:oleObj name="" r:id="rId17" imgW="673100" imgH="241300" progId="Equation.3">
                  <p:embed/>
                  <p:pic>
                    <p:nvPicPr>
                      <p:cNvPr id="0" name="图片 2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60830" y="3167380"/>
                        <a:ext cx="143637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9550" y="119380"/>
            <a:ext cx="11772900" cy="705485"/>
          </a:xfrm>
        </p:spPr>
        <p:txBody>
          <a:bodyPr/>
          <a:p>
            <a:pPr algn="l"/>
            <a:r>
              <a:rPr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相关技术理论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cs typeface="微软雅黑" panose="020B0503020204020204" charset="-122"/>
                <a:sym typeface="+mn-ea"/>
              </a:rPr>
              <a:t>-ECDSA</a:t>
            </a:r>
            <a:endParaRPr sz="2800">
              <a:solidFill>
                <a:schemeClr val="tx1">
                  <a:lumMod val="65000"/>
                  <a:lumOff val="3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155575" y="1816100"/>
            <a:ext cx="1107821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公共参数：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	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，哈希函数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	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可以将任意消息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M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映射到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       </a:t>
            </a:r>
            <a:endParaRPr lang="en-US" altLang="zh-CN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68805" y="1980565"/>
          <a:ext cx="1682115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558800" imgH="203200" progId="Equation.KSEE3">
                  <p:embed/>
                </p:oleObj>
              </mc:Choice>
              <mc:Fallback>
                <p:oleObj name="" r:id="rId1" imgW="558800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68805" y="1980565"/>
                        <a:ext cx="1682115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08" name="对象 -2147482609"/>
          <p:cNvGraphicFramePr>
            <a:graphicFrameLocks noChangeAspect="1"/>
          </p:cNvGraphicFramePr>
          <p:nvPr/>
        </p:nvGraphicFramePr>
        <p:xfrm>
          <a:off x="5462905" y="1980565"/>
          <a:ext cx="595630" cy="52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3" imgW="177165" imgH="165100" progId="Equation.3">
                  <p:embed/>
                </p:oleObj>
              </mc:Choice>
              <mc:Fallback>
                <p:oleObj name="" r:id="rId3" imgW="177165" imgH="165100" progId="Equation.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2905" y="1980565"/>
                        <a:ext cx="595630" cy="5251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07" name="对象 -2147482608"/>
          <p:cNvGraphicFramePr>
            <a:graphicFrameLocks noChangeAspect="1"/>
          </p:cNvGraphicFramePr>
          <p:nvPr/>
        </p:nvGraphicFramePr>
        <p:xfrm>
          <a:off x="10319385" y="1980565"/>
          <a:ext cx="603250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5" imgW="190500" imgH="241300" progId="Equation.3">
                  <p:embed/>
                </p:oleObj>
              </mc:Choice>
              <mc:Fallback>
                <p:oleObj name="" r:id="rId5" imgW="190500" imgH="241300" progId="Equation.3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19385" y="1980565"/>
                        <a:ext cx="603250" cy="772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-155575" y="2451100"/>
            <a:ext cx="9326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密钥生成：私钥：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		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公钥：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		</a:t>
            </a:r>
            <a:endParaRPr lang="en-US" altLang="zh-CN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605" name="对象 -2147482606"/>
          <p:cNvGraphicFramePr>
            <a:graphicFrameLocks noChangeAspect="1"/>
          </p:cNvGraphicFramePr>
          <p:nvPr/>
        </p:nvGraphicFramePr>
        <p:xfrm>
          <a:off x="2968625" y="2689860"/>
          <a:ext cx="487045" cy="528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7" imgW="127000" imgH="139700" progId="Equation.3">
                  <p:embed/>
                </p:oleObj>
              </mc:Choice>
              <mc:Fallback>
                <p:oleObj name="" r:id="rId7" imgW="127000" imgH="139700" progId="Equation.3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8625" y="2689860"/>
                        <a:ext cx="487045" cy="528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04" name="对象 -2147482605"/>
          <p:cNvGraphicFramePr>
            <a:graphicFrameLocks noChangeAspect="1"/>
          </p:cNvGraphicFramePr>
          <p:nvPr/>
        </p:nvGraphicFramePr>
        <p:xfrm>
          <a:off x="6284595" y="2564765"/>
          <a:ext cx="1287780" cy="690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9" imgW="431800" imgH="228600" progId="Equation.3">
                  <p:embed/>
                </p:oleObj>
              </mc:Choice>
              <mc:Fallback>
                <p:oleObj name="" r:id="rId9" imgW="431800" imgH="228600" progId="Equation.3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84595" y="2564765"/>
                        <a:ext cx="1287780" cy="690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-155575" y="3231515"/>
            <a:ext cx="22656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签名生成：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601" name="对象 -2147482602"/>
          <p:cNvGraphicFramePr>
            <a:graphicFrameLocks noChangeAspect="1"/>
          </p:cNvGraphicFramePr>
          <p:nvPr/>
        </p:nvGraphicFramePr>
        <p:xfrm>
          <a:off x="2110105" y="3389630"/>
          <a:ext cx="2624455" cy="64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11" imgW="1002665" imgH="241300" progId="Equation.3">
                  <p:embed/>
                </p:oleObj>
              </mc:Choice>
              <mc:Fallback>
                <p:oleObj name="" r:id="rId11" imgW="1002665" imgH="241300" progId="Equation.3">
                  <p:embed/>
                  <p:pic>
                    <p:nvPicPr>
                      <p:cNvPr id="0" name="图片 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0105" y="3389630"/>
                        <a:ext cx="2624455" cy="641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00" name="对象 -2147482601"/>
          <p:cNvGraphicFramePr>
            <a:graphicFrameLocks noChangeAspect="1"/>
          </p:cNvGraphicFramePr>
          <p:nvPr/>
        </p:nvGraphicFramePr>
        <p:xfrm>
          <a:off x="6513830" y="3360420"/>
          <a:ext cx="1355090" cy="64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3" imgW="508000" imgH="241300" progId="Equation.3">
                  <p:embed/>
                </p:oleObj>
              </mc:Choice>
              <mc:Fallback>
                <p:oleObj name="" r:id="rId13" imgW="508000" imgH="241300" progId="Equation.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13830" y="3360420"/>
                        <a:ext cx="1355090" cy="649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276090" y="3175000"/>
            <a:ext cx="77647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选择随机数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	,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计算随机点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	   </a:t>
            </a:r>
            <a:endParaRPr lang="en-US" altLang="zh-CN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599" name="对象 -2147482600"/>
          <p:cNvGraphicFramePr>
            <a:graphicFrameLocks noChangeAspect="1"/>
          </p:cNvGraphicFramePr>
          <p:nvPr/>
        </p:nvGraphicFramePr>
        <p:xfrm>
          <a:off x="9844405" y="3322955"/>
          <a:ext cx="2287905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5" imgW="749300" imgH="228600" progId="Equation.3">
                  <p:embed/>
                </p:oleObj>
              </mc:Choice>
              <mc:Fallback>
                <p:oleObj name="" r:id="rId15" imgW="749300" imgH="228600" progId="Equation.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44405" y="3322955"/>
                        <a:ext cx="2287905" cy="708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97" name="对象 -2147482598"/>
          <p:cNvGraphicFramePr>
            <a:graphicFrameLocks noChangeAspect="1"/>
          </p:cNvGraphicFramePr>
          <p:nvPr/>
        </p:nvGraphicFramePr>
        <p:xfrm>
          <a:off x="1675130" y="4147185"/>
          <a:ext cx="460375" cy="50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7" imgW="114300" imgH="127000" progId="Equation.3">
                  <p:embed/>
                </p:oleObj>
              </mc:Choice>
              <mc:Fallback>
                <p:oleObj name="" r:id="rId17" imgW="114300" imgH="127000" progId="Equation.3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75130" y="4147185"/>
                        <a:ext cx="460375" cy="504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596" name="对象 -2147482597"/>
          <p:cNvGraphicFramePr>
            <a:graphicFrameLocks noChangeAspect="1"/>
          </p:cNvGraphicFramePr>
          <p:nvPr/>
        </p:nvGraphicFramePr>
        <p:xfrm>
          <a:off x="4045585" y="4098290"/>
          <a:ext cx="3734435" cy="651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9" imgW="1333500" imgH="228600" progId="Equation.3">
                  <p:embed/>
                </p:oleObj>
              </mc:Choice>
              <mc:Fallback>
                <p:oleObj name="" r:id="rId19" imgW="1333500" imgH="228600" progId="Equation.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45585" y="4098290"/>
                        <a:ext cx="3734435" cy="651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2135505" y="3948430"/>
            <a:ext cx="19100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计算签名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graphicFrame>
        <p:nvGraphicFramePr>
          <p:cNvPr id="-2147482595" name="对象 -2147482596"/>
          <p:cNvGraphicFramePr>
            <a:graphicFrameLocks noChangeAspect="1"/>
          </p:cNvGraphicFramePr>
          <p:nvPr/>
        </p:nvGraphicFramePr>
        <p:xfrm>
          <a:off x="8176260" y="4140835"/>
          <a:ext cx="1668145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21" imgW="596900" imgH="203200" progId="Equation.3">
                  <p:embed/>
                </p:oleObj>
              </mc:Choice>
              <mc:Fallback>
                <p:oleObj name="" r:id="rId21" imgW="596900" imgH="203200" progId="Equation.3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176260" y="4140835"/>
                        <a:ext cx="1668145" cy="565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-155575" y="3982085"/>
            <a:ext cx="2722880" cy="7804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indent="304800">
              <a:lnSpc>
                <a:spcPct val="160000"/>
              </a:lnSpc>
            </a:pP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取横坐标</a:t>
            </a:r>
            <a:r>
              <a:rPr lang="en-US" altLang="zh-CN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	    </a:t>
            </a:r>
            <a:r>
              <a:rPr lang="zh-CN" altLang="en-US" sz="2800" b="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</a:rPr>
              <a:t>，</a:t>
            </a:r>
            <a:endParaRPr lang="zh-CN" altLang="en-US" sz="2800" b="0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</p:spTree>
    <p:custDataLst>
      <p:tags r:id="rId2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081_4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81_4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081_4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081_4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081_4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081_4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081_4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081_4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SLIDE_ID" val="custom20205081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81"/>
  <p:tag name="KSO_WM_SLIDE_LAYOUT" val="a_b_l"/>
  <p:tag name="KSO_WM_SLIDE_LAYOUT_CNT" val="1_1_1"/>
  <p:tag name="KSO_WM_UNIT_SHOW_EDIT_AREA_INDICATION" val="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UNIT_PLACING_PICTURE_USER_VIEWPORT" val="{&quot;height&quot;:11235,&quot;width&quot;:9450}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PP_MARK_KEY" val="4815a95c-4f3c-4841-a8bc-27936e64f3c0"/>
  <p:tag name="COMMONDATA" val="eyJoZGlkIjoiMjExNmNlOTY2YjY1MTg5ZDEyMWU3YmJjZjM3MmI4OTA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</a:ln>
      </a:spPr>
      <a:bodyPr wrap="none">
        <a:spAutoFit/>
      </a:bodyPr>
      <a:lstStyle>
        <a:defPPr indent="304800">
          <a:lnSpc>
            <a:spcPct val="160000"/>
          </a:lnSpc>
          <a:defRPr lang="zh-CN" altLang="en-US" sz="2800" b="0">
            <a:solidFill>
              <a:schemeClr val="accent2">
                <a:lumMod val="75000"/>
              </a:schemeClr>
            </a:solidFill>
            <a:uFillTx/>
            <a:latin typeface="Times New Roman" panose="0202060305040502030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2704</Words>
  <Application>WPS 演示</Application>
  <PresentationFormat>宽屏</PresentationFormat>
  <Paragraphs>249</Paragraphs>
  <Slides>35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123</vt:i4>
      </vt:variant>
      <vt:variant>
        <vt:lpstr>幻灯片标题</vt:lpstr>
      </vt:variant>
      <vt:variant>
        <vt:i4>35</vt:i4>
      </vt:variant>
    </vt:vector>
  </HeadingPairs>
  <TitlesOfParts>
    <vt:vector size="17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华文中宋</vt:lpstr>
      <vt:lpstr>华文宋体</vt:lpstr>
      <vt:lpstr>Times New Roman</vt:lpstr>
      <vt:lpstr>Cambria Math</vt:lpstr>
      <vt:lpstr>Times New Roman</vt:lpstr>
      <vt:lpstr>Office 主题​​</vt:lpstr>
      <vt:lpstr>1_Office 主题​​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空白演示</vt:lpstr>
      <vt:lpstr>PowerPoint 演示文稿</vt:lpstr>
      <vt:lpstr>PowerPoint 演示文稿</vt:lpstr>
      <vt:lpstr>PowerPoint 演示文稿</vt:lpstr>
      <vt:lpstr>研究工作</vt:lpstr>
      <vt:lpstr>相关技术理论-Shamir秘密共享</vt:lpstr>
      <vt:lpstr>相关技术理论-Paillier同态加密修改方案</vt:lpstr>
      <vt:lpstr>相关技术理论-Paillier同态加密修改方案</vt:lpstr>
      <vt:lpstr>相关技术理论-判定性Decisional Diffie-Helman(DDH)假设</vt:lpstr>
      <vt:lpstr>相关技术理论-ECDSA</vt:lpstr>
      <vt:lpstr>基于ECDSA的门限盲签名方案</vt:lpstr>
      <vt:lpstr>基于ECDSA的门限盲签名方案</vt:lpstr>
      <vt:lpstr>基于ECDSA的门限盲签名方案</vt:lpstr>
      <vt:lpstr>基于ECDSA的门限盲签名方案</vt:lpstr>
      <vt:lpstr>基于ECDSA的门限盲签名方案-设计思路</vt:lpstr>
      <vt:lpstr>基于ECDSA的门限盲签名方案-签名者初始化</vt:lpstr>
      <vt:lpstr>基于ECDSA的门限盲签名方案-签名者初始化</vt:lpstr>
      <vt:lpstr>基于ECDSA的门限盲签名方案-签名算法设计思路</vt:lpstr>
      <vt:lpstr>基于ECDSA的门限盲签名方案-签名算法设计思路</vt:lpstr>
      <vt:lpstr>基于ECDSA的门限盲签名方案</vt:lpstr>
      <vt:lpstr>基于ECDSA的门限盲签名方案-签名算法设计思路</vt:lpstr>
      <vt:lpstr>基于ECDSA的门限盲签名方案-签名算法设计思路</vt:lpstr>
      <vt:lpstr>基于ECDSA的门限盲签名方案-签名算法设计思路</vt:lpstr>
      <vt:lpstr>基于ECDSA的门限盲签名方案-签名算法设计思路</vt:lpstr>
      <vt:lpstr>基于ECDSA的门限盲签名方案-签名算法设计思路</vt:lpstr>
      <vt:lpstr>基于ECDSA的门限盲签名方案-错误识别</vt:lpstr>
      <vt:lpstr>基于ECDSA的门限盲签名方案-错误识别</vt:lpstr>
      <vt:lpstr>基于ECDSA的门限盲签名方案-错误识别</vt:lpstr>
      <vt:lpstr>基于ECDSA的门限盲签名方案-计算性能分析</vt:lpstr>
      <vt:lpstr>基于ECDSA的门限盲签名方案-计算性能分析</vt:lpstr>
      <vt:lpstr>基于ECDSA的门限盲签名方案-计算性能分析</vt:lpstr>
      <vt:lpstr>基于ECDSA的门限盲签名方案-计算性能分析</vt:lpstr>
      <vt:lpstr>基于ECDSA的门限盲签名方案-计算性能分析</vt:lpstr>
      <vt:lpstr>基于ECDSA的门限盲签名系统-系统结构</vt:lpstr>
      <vt:lpstr>基于ECDSA的门限盲签名系统-系统测试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Scarling</cp:lastModifiedBy>
  <cp:revision>213</cp:revision>
  <dcterms:created xsi:type="dcterms:W3CDTF">2019-06-19T02:08:00Z</dcterms:created>
  <dcterms:modified xsi:type="dcterms:W3CDTF">2024-03-20T10:56:25Z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10A0A36AA10E47B2933D20178A182643</vt:lpwstr>
  </property>
</Properties>
</file>